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3" r:id="rId4"/>
    <p:sldId id="257" r:id="rId5"/>
    <p:sldId id="280" r:id="rId6"/>
    <p:sldId id="286" r:id="rId7"/>
    <p:sldId id="287" r:id="rId8"/>
    <p:sldId id="285" r:id="rId9"/>
    <p:sldId id="259" r:id="rId10"/>
    <p:sldId id="260" r:id="rId11"/>
    <p:sldId id="261" r:id="rId12"/>
    <p:sldId id="281" r:id="rId13"/>
    <p:sldId id="262" r:id="rId14"/>
    <p:sldId id="282" r:id="rId15"/>
    <p:sldId id="284" r:id="rId16"/>
    <p:sldId id="288" r:id="rId17"/>
    <p:sldId id="289" r:id="rId18"/>
    <p:sldId id="290" r:id="rId19"/>
    <p:sldId id="268" r:id="rId20"/>
    <p:sldId id="270"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032" y="-2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9/27/2016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9/27/2016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800" dirty="0" smtClean="0">
                <a:solidFill>
                  <a:schemeClr val="tx1">
                    <a:lumMod val="85000"/>
                  </a:schemeClr>
                </a:solidFill>
                <a:cs typeface="B Sina" pitchFamily="2" charset="-78"/>
              </a:rPr>
              <a:t>غربالگری ناهنجاریهای  جنینی</a:t>
            </a:r>
            <a:endParaRPr lang="fa-IR" sz="4800" dirty="0">
              <a:solidFill>
                <a:schemeClr val="tx1">
                  <a:lumMod val="85000"/>
                </a:schemeClr>
              </a:solidFill>
              <a:cs typeface="B Sina"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62600"/>
          </a:xfrm>
        </p:spPr>
        <p:txBody>
          <a:bodyPr>
            <a:normAutofit fontScale="92500" lnSpcReduction="20000"/>
          </a:bodyPr>
          <a:lstStyle/>
          <a:p>
            <a:pPr algn="justLow">
              <a:lnSpc>
                <a:spcPct val="150000"/>
              </a:lnSpc>
            </a:pPr>
            <a:r>
              <a:rPr lang="fa-IR" dirty="0" smtClean="0">
                <a:solidFill>
                  <a:schemeClr val="accent1">
                    <a:lumMod val="75000"/>
                  </a:schemeClr>
                </a:solidFill>
                <a:cs typeface="B Koodak" pitchFamily="2" charset="-78"/>
              </a:rPr>
              <a:t>اگر نتيجه غربالگري سه ماهه اول، </a:t>
            </a:r>
            <a:r>
              <a:rPr lang="fa-IR" dirty="0" smtClean="0">
                <a:solidFill>
                  <a:srgbClr val="C00000"/>
                </a:solidFill>
                <a:cs typeface="B Koodak" pitchFamily="2" charset="-78"/>
              </a:rPr>
              <a:t>پر خطر</a:t>
            </a:r>
            <a:r>
              <a:rPr lang="en-US" dirty="0" smtClean="0">
                <a:solidFill>
                  <a:srgbClr val="C00000"/>
                </a:solidFill>
                <a:cs typeface="B Koodak" pitchFamily="2" charset="-78"/>
              </a:rPr>
              <a:t>(high risk) </a:t>
            </a:r>
            <a:r>
              <a:rPr lang="fa-IR" dirty="0" smtClean="0">
                <a:solidFill>
                  <a:srgbClr val="C00000"/>
                </a:solidFill>
                <a:cs typeface="B Koodak" pitchFamily="2" charset="-78"/>
              </a:rPr>
              <a:t> </a:t>
            </a:r>
            <a:r>
              <a:rPr lang="fa-IR" dirty="0" smtClean="0">
                <a:solidFill>
                  <a:schemeClr val="accent1">
                    <a:lumMod val="75000"/>
                  </a:schemeClr>
                </a:solidFill>
                <a:cs typeface="B Koodak" pitchFamily="2" charset="-78"/>
              </a:rPr>
              <a:t>باشد، مادر بايد در اسرع وقت توسط متخصص زنان و زايمان يا پره ناتالوژ يست بررسي تكميلي شود.(آمنیوسنتز یا </a:t>
            </a:r>
            <a:r>
              <a:rPr lang="en-US" dirty="0" smtClean="0">
                <a:solidFill>
                  <a:schemeClr val="accent1">
                    <a:lumMod val="75000"/>
                  </a:schemeClr>
                </a:solidFill>
                <a:cs typeface="B Koodak" pitchFamily="2" charset="-78"/>
              </a:rPr>
              <a:t>CVS</a:t>
            </a:r>
            <a:r>
              <a:rPr lang="fa-IR" dirty="0" smtClean="0">
                <a:solidFill>
                  <a:schemeClr val="accent1">
                    <a:lumMod val="75000"/>
                  </a:schemeClr>
                </a:solidFill>
                <a:cs typeface="B Koodak" pitchFamily="2" charset="-78"/>
              </a:rPr>
              <a:t>)</a:t>
            </a:r>
          </a:p>
          <a:p>
            <a:pPr algn="justLow">
              <a:lnSpc>
                <a:spcPct val="150000"/>
              </a:lnSpc>
            </a:pPr>
            <a:r>
              <a:rPr lang="fa-IR" dirty="0" smtClean="0">
                <a:solidFill>
                  <a:schemeClr val="accent1">
                    <a:lumMod val="75000"/>
                  </a:schemeClr>
                </a:solidFill>
                <a:cs typeface="B Koodak" pitchFamily="2" charset="-78"/>
              </a:rPr>
              <a:t>اگر نتيجه غربالگري، </a:t>
            </a:r>
            <a:r>
              <a:rPr lang="fa-IR" dirty="0" smtClean="0">
                <a:solidFill>
                  <a:srgbClr val="C00000"/>
                </a:solidFill>
                <a:cs typeface="B Koodak" pitchFamily="2" charset="-78"/>
              </a:rPr>
              <a:t>در معرض خطر</a:t>
            </a:r>
            <a:r>
              <a:rPr lang="en-US" dirty="0" smtClean="0">
                <a:solidFill>
                  <a:srgbClr val="C00000"/>
                </a:solidFill>
                <a:cs typeface="B Koodak" pitchFamily="2" charset="-78"/>
              </a:rPr>
              <a:t> (intermediate/ moderate risk)</a:t>
            </a:r>
            <a:r>
              <a:rPr lang="fa-IR" dirty="0" smtClean="0">
                <a:solidFill>
                  <a:srgbClr val="C00000"/>
                </a:solidFill>
                <a:cs typeface="B Koodak" pitchFamily="2" charset="-78"/>
              </a:rPr>
              <a:t> </a:t>
            </a:r>
            <a:r>
              <a:rPr lang="fa-IR" dirty="0" smtClean="0">
                <a:solidFill>
                  <a:schemeClr val="accent1">
                    <a:lumMod val="75000"/>
                  </a:schemeClr>
                </a:solidFill>
                <a:cs typeface="B Koodak" pitchFamily="2" charset="-78"/>
              </a:rPr>
              <a:t>باشد، لازم است غربالگري ناهنجاري جنين در سه ماهه دوم نيز درخواست شود. به اين منظور كوادماركر درخواست مي شود و مجموع نتايج غربالگري سه ماهه اول و دوم </a:t>
            </a:r>
            <a:r>
              <a:rPr lang="en-US" dirty="0" smtClean="0">
                <a:solidFill>
                  <a:schemeClr val="accent1">
                    <a:lumMod val="75000"/>
                  </a:schemeClr>
                </a:solidFill>
                <a:cs typeface="B Koodak" pitchFamily="2" charset="-78"/>
              </a:rPr>
              <a:t>، </a:t>
            </a:r>
            <a:r>
              <a:rPr lang="fa-IR" dirty="0" smtClean="0">
                <a:solidFill>
                  <a:schemeClr val="accent6">
                    <a:lumMod val="50000"/>
                  </a:schemeClr>
                </a:solidFill>
                <a:cs typeface="B Koodak" pitchFamily="2" charset="-78"/>
              </a:rPr>
              <a:t>با تاكيد بر انجام در همان آزمايشگاه </a:t>
            </a:r>
            <a:r>
              <a:rPr lang="fa-IR" dirty="0" smtClean="0">
                <a:solidFill>
                  <a:schemeClr val="accent1">
                    <a:lumMod val="75000"/>
                  </a:schemeClr>
                </a:solidFill>
                <a:cs typeface="B Koodak" pitchFamily="2" charset="-78"/>
              </a:rPr>
              <a:t>مبناي قضاوت قرار مي گيرد.</a:t>
            </a:r>
          </a:p>
          <a:p>
            <a:pPr algn="justLow">
              <a:lnSpc>
                <a:spcPct val="150000"/>
              </a:lnSpc>
            </a:pPr>
            <a:endParaRPr lang="fa-IR" dirty="0" smtClean="0">
              <a:solidFill>
                <a:schemeClr val="accent1">
                  <a:lumMod val="75000"/>
                </a:schemeClr>
              </a:solidFill>
              <a:cs typeface="B Koodak" pitchFamily="2" charset="-78"/>
            </a:endParaRPr>
          </a:p>
          <a:p>
            <a:pPr algn="justLow">
              <a:lnSpc>
                <a:spcPct val="150000"/>
              </a:lnSpc>
            </a:pPr>
            <a:r>
              <a:rPr lang="fa-IR" dirty="0" smtClean="0">
                <a:solidFill>
                  <a:schemeClr val="accent1">
                    <a:lumMod val="75000"/>
                  </a:schemeClr>
                </a:solidFill>
                <a:cs typeface="B Koodak" pitchFamily="2" charset="-78"/>
              </a:rPr>
              <a:t>اگر نتيجه غربالگري، </a:t>
            </a:r>
            <a:r>
              <a:rPr lang="fa-IR" dirty="0" smtClean="0">
                <a:solidFill>
                  <a:srgbClr val="C00000"/>
                </a:solidFill>
                <a:cs typeface="B Koodak" pitchFamily="2" charset="-78"/>
              </a:rPr>
              <a:t>كم خطر </a:t>
            </a:r>
            <a:r>
              <a:rPr lang="fa-IR" dirty="0" smtClean="0">
                <a:solidFill>
                  <a:schemeClr val="accent1">
                    <a:lumMod val="75000"/>
                  </a:schemeClr>
                </a:solidFill>
                <a:cs typeface="B Koodak" pitchFamily="2" charset="-78"/>
              </a:rPr>
              <a:t>باشد، احتمال وقوع ناهنجاريهاي مورد بررسي، كم است ودرخواست غربالگري سه ماهه دوم لازم نيست.</a:t>
            </a:r>
            <a:endParaRPr lang="fa-IR" dirty="0">
              <a:solidFill>
                <a:schemeClr val="accent1">
                  <a:lumMod val="75000"/>
                </a:schemeClr>
              </a:solidFill>
              <a:cs typeface="B Koodak"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a:lnSpc>
                <a:spcPct val="200000"/>
              </a:lnSpc>
              <a:buNone/>
            </a:pPr>
            <a:r>
              <a:rPr lang="fa-IR" dirty="0" smtClean="0">
                <a:solidFill>
                  <a:schemeClr val="accent1">
                    <a:lumMod val="75000"/>
                  </a:schemeClr>
                </a:solidFill>
                <a:cs typeface="B Koodak" pitchFamily="2" charset="-78"/>
              </a:rPr>
              <a:t>ارزيابي نتيجه غربالگري بر اساس گزارش سه سطح خطر (كم خطر ، خطر متوسط و پر خطر) مي باشد و تعيين نقطه برش</a:t>
            </a:r>
            <a:r>
              <a:rPr lang="en-US" dirty="0" smtClean="0">
                <a:solidFill>
                  <a:schemeClr val="accent1">
                    <a:lumMod val="75000"/>
                  </a:schemeClr>
                </a:solidFill>
                <a:cs typeface="B Koodak" pitchFamily="2" charset="-78"/>
              </a:rPr>
              <a:t> cut off)</a:t>
            </a:r>
            <a:r>
              <a:rPr lang="fa-IR" dirty="0" smtClean="0">
                <a:solidFill>
                  <a:schemeClr val="accent1">
                    <a:lumMod val="75000"/>
                  </a:schemeClr>
                </a:solidFill>
                <a:cs typeface="B Koodak" pitchFamily="2" charset="-78"/>
              </a:rPr>
              <a:t>)براي سه سطح مزبور </a:t>
            </a:r>
            <a:r>
              <a:rPr lang="fa-IR" dirty="0" smtClean="0">
                <a:solidFill>
                  <a:srgbClr val="C00000"/>
                </a:solidFill>
                <a:cs typeface="B Koodak" pitchFamily="2" charset="-78"/>
              </a:rPr>
              <a:t>به عهده آزمايشگاه </a:t>
            </a:r>
            <a:r>
              <a:rPr lang="fa-IR" dirty="0" smtClean="0">
                <a:solidFill>
                  <a:schemeClr val="accent1">
                    <a:lumMod val="75000"/>
                  </a:schemeClr>
                </a:solidFill>
                <a:cs typeface="B Koodak" pitchFamily="2" charset="-78"/>
              </a:rPr>
              <a:t>است. </a:t>
            </a:r>
            <a:endParaRPr lang="fa-IR" dirty="0">
              <a:solidFill>
                <a:schemeClr val="accent1">
                  <a:lumMod val="75000"/>
                </a:schemeClr>
              </a:solidFill>
              <a:cs typeface="B Koodak"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Low">
              <a:lnSpc>
                <a:spcPct val="150000"/>
              </a:lnSpc>
              <a:buNone/>
            </a:pPr>
            <a:r>
              <a:rPr lang="fa-IR" dirty="0" smtClean="0">
                <a:solidFill>
                  <a:schemeClr val="accent1">
                    <a:lumMod val="75000"/>
                  </a:schemeClr>
                </a:solidFill>
                <a:cs typeface="B Koodak" pitchFamily="2" charset="-78"/>
              </a:rPr>
              <a:t>در حال حاضر غربالگری در سه ماهه اول بارداری توصیه می شود چنانچه خانم باردار </a:t>
            </a:r>
            <a:r>
              <a:rPr lang="fa-IR" dirty="0" smtClean="0">
                <a:solidFill>
                  <a:srgbClr val="C00000"/>
                </a:solidFill>
                <a:cs typeface="B Koodak" pitchFamily="2" charset="-78"/>
              </a:rPr>
              <a:t>پس از 13 هفته و 6 روز و قبل از هفته 17 بارداری </a:t>
            </a:r>
            <a:r>
              <a:rPr lang="fa-IR" dirty="0" smtClean="0">
                <a:solidFill>
                  <a:schemeClr val="accent1">
                    <a:lumMod val="75000"/>
                  </a:schemeClr>
                </a:solidFill>
                <a:cs typeface="B Koodak" pitchFamily="2" charset="-78"/>
              </a:rPr>
              <a:t>مراجعه نماید و غربالگری سه ماهه اول را انجام نداده باشد ، پس از مشاوره و انتخاب والدین ، غربالگری سه ماهه دوم بارداری درخواست می شود.</a:t>
            </a:r>
            <a:endParaRPr lang="en-US" dirty="0">
              <a:solidFill>
                <a:schemeClr val="accent1">
                  <a:lumMod val="75000"/>
                </a:schemeClr>
              </a:solidFill>
              <a:cs typeface="B Koodak"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85000" lnSpcReduction="10000"/>
          </a:bodyPr>
          <a:lstStyle/>
          <a:p>
            <a:pPr>
              <a:lnSpc>
                <a:spcPct val="150000"/>
              </a:lnSpc>
              <a:buNone/>
            </a:pPr>
            <a:r>
              <a:rPr lang="fa-IR" dirty="0" smtClean="0">
                <a:solidFill>
                  <a:schemeClr val="accent2">
                    <a:lumMod val="50000"/>
                  </a:schemeClr>
                </a:solidFill>
                <a:cs typeface="B Koodak" pitchFamily="2" charset="-78"/>
              </a:rPr>
              <a:t>3- غربالگري ناهنجاري جنين در سه ماهه دوم بارداري</a:t>
            </a:r>
          </a:p>
          <a:p>
            <a:pPr>
              <a:lnSpc>
                <a:spcPct val="150000"/>
              </a:lnSpc>
              <a:buNone/>
            </a:pPr>
            <a:r>
              <a:rPr lang="fa-IR" dirty="0" smtClean="0">
                <a:solidFill>
                  <a:schemeClr val="accent2">
                    <a:lumMod val="75000"/>
                  </a:schemeClr>
                </a:solidFill>
                <a:cs typeface="B Koodak" pitchFamily="2" charset="-78"/>
              </a:rPr>
              <a:t>در صورت لزوم انجام غربالگري ناهنجاري جنين در سه ماهه دوم كواد ماركر</a:t>
            </a:r>
            <a:r>
              <a:rPr lang="en-US" dirty="0" smtClean="0">
                <a:solidFill>
                  <a:schemeClr val="accent2">
                    <a:lumMod val="75000"/>
                  </a:schemeClr>
                </a:solidFill>
                <a:cs typeface="B Koodak" pitchFamily="2" charset="-78"/>
              </a:rPr>
              <a:t>       Quad</a:t>
            </a:r>
            <a:r>
              <a:rPr lang="en-US" dirty="0" smtClean="0">
                <a:solidFill>
                  <a:srgbClr val="C00000"/>
                </a:solidFill>
                <a:cs typeface="B Koodak" pitchFamily="2" charset="-78"/>
              </a:rPr>
              <a:t> </a:t>
            </a:r>
            <a:r>
              <a:rPr lang="en-US" dirty="0" smtClean="0">
                <a:solidFill>
                  <a:schemeClr val="accent2">
                    <a:lumMod val="75000"/>
                  </a:schemeClr>
                </a:solidFill>
                <a:cs typeface="B Koodak" pitchFamily="2" charset="-78"/>
              </a:rPr>
              <a:t>marker</a:t>
            </a:r>
            <a:r>
              <a:rPr lang="fa-IR" dirty="0" smtClean="0">
                <a:solidFill>
                  <a:schemeClr val="accent2">
                    <a:lumMod val="75000"/>
                  </a:schemeClr>
                </a:solidFill>
                <a:cs typeface="B Koodak" pitchFamily="2" charset="-78"/>
              </a:rPr>
              <a:t>، </a:t>
            </a:r>
            <a:r>
              <a:rPr lang="fa-IR" dirty="0" smtClean="0">
                <a:solidFill>
                  <a:srgbClr val="C00000"/>
                </a:solidFill>
                <a:cs typeface="B Koodak" pitchFamily="2" charset="-78"/>
              </a:rPr>
              <a:t>در هفته 15 تا 17 </a:t>
            </a:r>
            <a:r>
              <a:rPr lang="fa-IR" dirty="0" smtClean="0">
                <a:solidFill>
                  <a:schemeClr val="accent2">
                    <a:lumMod val="75000"/>
                  </a:schemeClr>
                </a:solidFill>
                <a:cs typeface="B Koodak" pitchFamily="2" charset="-78"/>
              </a:rPr>
              <a:t>بارداري به شرح زير درخواست مي شود:</a:t>
            </a:r>
          </a:p>
          <a:p>
            <a:pPr>
              <a:lnSpc>
                <a:spcPct val="150000"/>
              </a:lnSpc>
            </a:pPr>
            <a:endParaRPr lang="fa-IR" dirty="0" smtClean="0">
              <a:solidFill>
                <a:schemeClr val="accent2">
                  <a:lumMod val="75000"/>
                </a:schemeClr>
              </a:solidFill>
              <a:cs typeface="B Koodak" pitchFamily="2" charset="-78"/>
            </a:endParaRPr>
          </a:p>
          <a:p>
            <a:pPr>
              <a:lnSpc>
                <a:spcPct val="150000"/>
              </a:lnSpc>
              <a:buNone/>
            </a:pPr>
            <a:r>
              <a:rPr lang="en-US" dirty="0" smtClean="0">
                <a:solidFill>
                  <a:srgbClr val="C00000"/>
                </a:solidFill>
                <a:cs typeface="B Koodak" pitchFamily="2" charset="-78"/>
              </a:rPr>
              <a:t>Quad marker </a:t>
            </a:r>
            <a:r>
              <a:rPr lang="fa-IR" dirty="0" smtClean="0">
                <a:solidFill>
                  <a:srgbClr val="C00000"/>
                </a:solidFill>
                <a:cs typeface="B Koodak" pitchFamily="2" charset="-78"/>
              </a:rPr>
              <a:t>شامل:</a:t>
            </a:r>
          </a:p>
          <a:p>
            <a:pPr>
              <a:lnSpc>
                <a:spcPct val="150000"/>
              </a:lnSpc>
            </a:pPr>
            <a:r>
              <a:rPr lang="en-US" dirty="0" smtClean="0">
                <a:solidFill>
                  <a:schemeClr val="accent1">
                    <a:lumMod val="50000"/>
                  </a:schemeClr>
                </a:solidFill>
                <a:cs typeface="B Koodak" pitchFamily="2" charset="-78"/>
              </a:rPr>
              <a:t>free β </a:t>
            </a:r>
            <a:r>
              <a:rPr lang="en-US" dirty="0" err="1" smtClean="0">
                <a:solidFill>
                  <a:schemeClr val="accent1">
                    <a:lumMod val="50000"/>
                  </a:schemeClr>
                </a:solidFill>
                <a:cs typeface="B Koodak" pitchFamily="2" charset="-78"/>
              </a:rPr>
              <a:t>hCG</a:t>
            </a:r>
            <a:r>
              <a:rPr lang="en-US" dirty="0" smtClean="0">
                <a:solidFill>
                  <a:schemeClr val="accent1">
                    <a:lumMod val="50000"/>
                  </a:schemeClr>
                </a:solidFill>
                <a:cs typeface="B Koodak" pitchFamily="2" charset="-78"/>
              </a:rPr>
              <a:t> (human chorionic </a:t>
            </a:r>
            <a:r>
              <a:rPr lang="en-US" dirty="0" err="1" smtClean="0">
                <a:solidFill>
                  <a:schemeClr val="accent1">
                    <a:lumMod val="50000"/>
                  </a:schemeClr>
                </a:solidFill>
                <a:cs typeface="B Koodak" pitchFamily="2" charset="-78"/>
              </a:rPr>
              <a:t>gonadotropin</a:t>
            </a:r>
            <a:r>
              <a:rPr lang="en-US" dirty="0" smtClean="0">
                <a:solidFill>
                  <a:schemeClr val="accent1">
                    <a:lumMod val="50000"/>
                  </a:schemeClr>
                </a:solidFill>
                <a:cs typeface="B Koodak" pitchFamily="2" charset="-78"/>
              </a:rPr>
              <a:t>)</a:t>
            </a:r>
            <a:endParaRPr lang="fa-IR" dirty="0" smtClean="0">
              <a:solidFill>
                <a:schemeClr val="accent1">
                  <a:lumMod val="50000"/>
                </a:schemeClr>
              </a:solidFill>
              <a:cs typeface="B Koodak" pitchFamily="2" charset="-78"/>
            </a:endParaRPr>
          </a:p>
          <a:p>
            <a:pPr>
              <a:lnSpc>
                <a:spcPct val="150000"/>
              </a:lnSpc>
            </a:pPr>
            <a:r>
              <a:rPr lang="en-US" dirty="0" smtClean="0">
                <a:solidFill>
                  <a:schemeClr val="accent1">
                    <a:lumMod val="50000"/>
                  </a:schemeClr>
                </a:solidFill>
                <a:cs typeface="B Koodak" pitchFamily="2" charset="-78"/>
              </a:rPr>
              <a:t>AFP(alpha-fetoprotein)</a:t>
            </a:r>
          </a:p>
          <a:p>
            <a:pPr>
              <a:lnSpc>
                <a:spcPct val="150000"/>
              </a:lnSpc>
            </a:pPr>
            <a:r>
              <a:rPr lang="en-US" dirty="0" smtClean="0">
                <a:solidFill>
                  <a:schemeClr val="accent1">
                    <a:lumMod val="50000"/>
                  </a:schemeClr>
                </a:solidFill>
                <a:cs typeface="B Koodak" pitchFamily="2" charset="-78"/>
              </a:rPr>
              <a:t> uE3(</a:t>
            </a:r>
            <a:r>
              <a:rPr lang="en-US" dirty="0" err="1" smtClean="0">
                <a:solidFill>
                  <a:schemeClr val="accent1">
                    <a:lumMod val="50000"/>
                  </a:schemeClr>
                </a:solidFill>
                <a:cs typeface="B Koodak" pitchFamily="2" charset="-78"/>
              </a:rPr>
              <a:t>unconjugated</a:t>
            </a:r>
            <a:r>
              <a:rPr lang="en-US" dirty="0" smtClean="0">
                <a:solidFill>
                  <a:schemeClr val="accent1">
                    <a:lumMod val="50000"/>
                  </a:schemeClr>
                </a:solidFill>
                <a:cs typeface="B Koodak" pitchFamily="2" charset="-78"/>
              </a:rPr>
              <a:t> </a:t>
            </a:r>
            <a:r>
              <a:rPr lang="en-US" dirty="0" err="1" smtClean="0">
                <a:solidFill>
                  <a:schemeClr val="accent1">
                    <a:lumMod val="50000"/>
                  </a:schemeClr>
                </a:solidFill>
                <a:cs typeface="B Koodak" pitchFamily="2" charset="-78"/>
              </a:rPr>
              <a:t>estriol</a:t>
            </a:r>
            <a:r>
              <a:rPr lang="en-US" dirty="0" smtClean="0">
                <a:solidFill>
                  <a:schemeClr val="accent1">
                    <a:lumMod val="50000"/>
                  </a:schemeClr>
                </a:solidFill>
                <a:cs typeface="B Koodak" pitchFamily="2" charset="-78"/>
              </a:rPr>
              <a:t>)</a:t>
            </a:r>
          </a:p>
          <a:p>
            <a:pPr>
              <a:lnSpc>
                <a:spcPct val="150000"/>
              </a:lnSpc>
            </a:pPr>
            <a:r>
              <a:rPr lang="en-US" dirty="0" err="1" smtClean="0">
                <a:solidFill>
                  <a:schemeClr val="accent1">
                    <a:lumMod val="50000"/>
                  </a:schemeClr>
                </a:solidFill>
                <a:cs typeface="B Koodak" pitchFamily="2" charset="-78"/>
              </a:rPr>
              <a:t>Inhibin</a:t>
            </a:r>
            <a:r>
              <a:rPr lang="en-US" dirty="0" smtClean="0">
                <a:solidFill>
                  <a:schemeClr val="accent1">
                    <a:lumMod val="50000"/>
                  </a:schemeClr>
                </a:solidFill>
                <a:cs typeface="B Koodak" pitchFamily="2" charset="-78"/>
              </a:rPr>
              <a:t> A</a:t>
            </a:r>
            <a:endParaRPr lang="fa-IR" dirty="0" smtClean="0">
              <a:solidFill>
                <a:schemeClr val="accent1">
                  <a:lumMod val="50000"/>
                </a:schemeClr>
              </a:solidFill>
              <a:cs typeface="B Koodak" pitchFamily="2" charset="-78"/>
            </a:endParaRPr>
          </a:p>
          <a:p>
            <a:pPr>
              <a:lnSpc>
                <a:spcPct val="150000"/>
              </a:lnSpc>
              <a:buNone/>
            </a:pPr>
            <a:r>
              <a:rPr lang="fa-IR" dirty="0" smtClean="0">
                <a:solidFill>
                  <a:srgbClr val="C00000"/>
                </a:solidFill>
                <a:cs typeface="B Koodak" pitchFamily="2" charset="-78"/>
              </a:rPr>
              <a:t>اگر گزارش کواد مارکر پر خطر باشد آمنیوسنتز ضروری است.</a:t>
            </a:r>
            <a:endParaRPr lang="en-US" dirty="0" smtClean="0">
              <a:solidFill>
                <a:srgbClr val="C00000"/>
              </a:solidFill>
              <a:cs typeface="B Koodak" pitchFamily="2" charset="-78"/>
            </a:endParaRPr>
          </a:p>
          <a:p>
            <a:pPr>
              <a:lnSpc>
                <a:spcPct val="150000"/>
              </a:lnSpc>
              <a:buNone/>
            </a:pPr>
            <a:endParaRPr lang="fa-IR" dirty="0">
              <a:solidFill>
                <a:schemeClr val="accent1">
                  <a:lumMod val="50000"/>
                </a:schemeClr>
              </a:solidFill>
              <a:cs typeface="B Koodak"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fa-IR" sz="4000" dirty="0" smtClean="0">
                <a:solidFill>
                  <a:srgbClr val="C00000"/>
                </a:solidFill>
                <a:latin typeface="+mn-lt"/>
                <a:ea typeface="+mn-ea"/>
                <a:cs typeface="B Koodak" pitchFamily="2" charset="-78"/>
              </a:rPr>
              <a:t>غربالگری سایر ناهنجاری ها</a:t>
            </a:r>
            <a:endParaRPr lang="en-US" sz="4000" dirty="0" smtClean="0">
              <a:solidFill>
                <a:srgbClr val="C00000"/>
              </a:solidFill>
              <a:latin typeface="+mn-lt"/>
              <a:ea typeface="+mn-ea"/>
              <a:cs typeface="B Koodak" pitchFamily="2" charset="-78"/>
            </a:endParaRPr>
          </a:p>
        </p:txBody>
      </p:sp>
      <p:sp>
        <p:nvSpPr>
          <p:cNvPr id="3" name="Content Placeholder 2"/>
          <p:cNvSpPr>
            <a:spLocks noGrp="1"/>
          </p:cNvSpPr>
          <p:nvPr>
            <p:ph idx="1"/>
          </p:nvPr>
        </p:nvSpPr>
        <p:spPr/>
        <p:txBody>
          <a:bodyPr/>
          <a:lstStyle/>
          <a:p>
            <a:pPr algn="just">
              <a:lnSpc>
                <a:spcPct val="150000"/>
              </a:lnSpc>
              <a:buNone/>
            </a:pPr>
            <a:r>
              <a:rPr lang="fa-IR" dirty="0" smtClean="0">
                <a:solidFill>
                  <a:srgbClr val="002060"/>
                </a:solidFill>
                <a:cs typeface="B Koodak" pitchFamily="2" charset="-78"/>
              </a:rPr>
              <a:t>صرف نظر از نتیجه مثبت یا منفی غربالگری سه ماهه اول ، آزمایش       آلفا فیتو پروتئین برای غربالگری نقص لوله عصبی جنین و سونوگرافی هدفمند هفته 16 تا 18 بارداری برای غربالگری ناهنجاری های اصلی (ماژور) در خواست می شود.</a:t>
            </a:r>
            <a:endParaRPr lang="en-US" dirty="0">
              <a:solidFill>
                <a:srgbClr val="002060"/>
              </a:solidFill>
              <a:cs typeface="B Koodak"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0" y="457200"/>
          <a:ext cx="8267700" cy="5734050"/>
        </p:xfrm>
        <a:graphic>
          <a:graphicData uri="http://schemas.openxmlformats.org/presentationml/2006/ole">
            <mc:AlternateContent xmlns:mc="http://schemas.openxmlformats.org/markup-compatibility/2006">
              <mc:Choice xmlns:v="urn:schemas-microsoft-com:vml" Requires="v">
                <p:oleObj spid="_x0000_s1028" name="Visio" r:id="rId3" imgW="9779056" imgH="6782003" progId="">
                  <p:embed/>
                </p:oleObj>
              </mc:Choice>
              <mc:Fallback>
                <p:oleObj name="Visio" r:id="rId3" imgW="9779056" imgH="6782003" progId="">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8267700" cy="573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pPr algn="ctr">
              <a:lnSpc>
                <a:spcPct val="150000"/>
              </a:lnSpc>
            </a:pPr>
            <a:r>
              <a:rPr lang="fa-IR" sz="3200" dirty="0" smtClean="0">
                <a:solidFill>
                  <a:srgbClr val="C00000"/>
                </a:solidFill>
                <a:cs typeface="B Koodak" pitchFamily="2" charset="-78"/>
              </a:rPr>
              <a:t>سونوگرافی </a:t>
            </a:r>
            <a:r>
              <a:rPr lang="en-US" sz="3200" dirty="0" smtClean="0">
                <a:solidFill>
                  <a:srgbClr val="C00000"/>
                </a:solidFill>
                <a:cs typeface="B Koodak" pitchFamily="2" charset="-78"/>
              </a:rPr>
              <a:t>NT</a:t>
            </a:r>
            <a:r>
              <a:rPr lang="fa-IR" sz="3200" dirty="0" smtClean="0">
                <a:solidFill>
                  <a:srgbClr val="C00000"/>
                </a:solidFill>
                <a:cs typeface="B Koodak" pitchFamily="2" charset="-78"/>
              </a:rPr>
              <a:t>چیست؟</a:t>
            </a:r>
            <a:endParaRPr lang="fa-IR" sz="3200" dirty="0">
              <a:solidFill>
                <a:srgbClr val="C00000"/>
              </a:solidFill>
              <a:cs typeface="B Koodak" pitchFamily="2" charset="-78"/>
            </a:endParaRPr>
          </a:p>
        </p:txBody>
      </p:sp>
      <p:sp>
        <p:nvSpPr>
          <p:cNvPr id="3" name="Content Placeholder 2"/>
          <p:cNvSpPr>
            <a:spLocks noGrp="1"/>
          </p:cNvSpPr>
          <p:nvPr>
            <p:ph idx="1"/>
          </p:nvPr>
        </p:nvSpPr>
        <p:spPr>
          <a:xfrm>
            <a:off x="457200" y="762000"/>
            <a:ext cx="8229600" cy="5562600"/>
          </a:xfrm>
        </p:spPr>
        <p:txBody>
          <a:bodyPr>
            <a:normAutofit fontScale="77500" lnSpcReduction="20000"/>
          </a:bodyPr>
          <a:lstStyle/>
          <a:p>
            <a:pPr algn="justLow">
              <a:lnSpc>
                <a:spcPct val="160000"/>
              </a:lnSpc>
              <a:buNone/>
            </a:pPr>
            <a:r>
              <a:rPr lang="en-US" dirty="0" smtClean="0">
                <a:solidFill>
                  <a:schemeClr val="accent2">
                    <a:lumMod val="50000"/>
                  </a:schemeClr>
                </a:solidFill>
                <a:cs typeface="B Koodak" pitchFamily="2" charset="-78"/>
              </a:rPr>
              <a:t>NT</a:t>
            </a:r>
            <a:r>
              <a:rPr lang="fa-IR" dirty="0" smtClean="0">
                <a:solidFill>
                  <a:schemeClr val="accent1">
                    <a:lumMod val="50000"/>
                  </a:schemeClr>
                </a:solidFill>
                <a:cs typeface="B Koodak" pitchFamily="2" charset="-78"/>
              </a:rPr>
              <a:t>مخفف </a:t>
            </a:r>
            <a:r>
              <a:rPr lang="en-US" dirty="0" smtClean="0">
                <a:solidFill>
                  <a:schemeClr val="accent1">
                    <a:lumMod val="50000"/>
                  </a:schemeClr>
                </a:solidFill>
                <a:cs typeface="B Koodak" pitchFamily="2" charset="-78"/>
              </a:rPr>
              <a:t> </a:t>
            </a:r>
            <a:r>
              <a:rPr lang="en-US" dirty="0" err="1" smtClean="0">
                <a:solidFill>
                  <a:schemeClr val="accent1">
                    <a:lumMod val="50000"/>
                  </a:schemeClr>
                </a:solidFill>
                <a:cs typeface="B Koodak" pitchFamily="2" charset="-78"/>
              </a:rPr>
              <a:t>nuchal</a:t>
            </a:r>
            <a:r>
              <a:rPr lang="en-US" dirty="0" smtClean="0">
                <a:solidFill>
                  <a:schemeClr val="accent1">
                    <a:lumMod val="50000"/>
                  </a:schemeClr>
                </a:solidFill>
                <a:cs typeface="B Koodak" pitchFamily="2" charset="-78"/>
              </a:rPr>
              <a:t>-translucency</a:t>
            </a:r>
            <a:r>
              <a:rPr lang="fa-IR" dirty="0" smtClean="0">
                <a:solidFill>
                  <a:schemeClr val="accent1">
                    <a:lumMod val="50000"/>
                  </a:schemeClr>
                </a:solidFill>
                <a:cs typeface="B Koodak" pitchFamily="2" charset="-78"/>
              </a:rPr>
              <a:t>به معنای فضای شفاف پشت گردن است</a:t>
            </a:r>
            <a:r>
              <a:rPr lang="en-US" dirty="0" smtClean="0">
                <a:solidFill>
                  <a:schemeClr val="accent1">
                    <a:lumMod val="50000"/>
                  </a:schemeClr>
                </a:solidFill>
                <a:cs typeface="B Koodak" pitchFamily="2" charset="-78"/>
              </a:rPr>
              <a:t>.</a:t>
            </a:r>
            <a:r>
              <a:rPr lang="fa-IR" dirty="0" smtClean="0"/>
              <a:t> </a:t>
            </a:r>
            <a:r>
              <a:rPr lang="fa-IR" dirty="0" smtClean="0">
                <a:solidFill>
                  <a:schemeClr val="accent1">
                    <a:lumMod val="50000"/>
                  </a:schemeClr>
                </a:solidFill>
                <a:cs typeface="B Koodak" pitchFamily="2" charset="-78"/>
              </a:rPr>
              <a:t>به عبارت دیگر حداکثر ضخامت منطقة شفاف بین پوست و بافت نرم پوشانندة مهره‌های گردن را </a:t>
            </a:r>
            <a:r>
              <a:rPr lang="en-US" dirty="0" smtClean="0">
                <a:solidFill>
                  <a:schemeClr val="accent1">
                    <a:lumMod val="50000"/>
                  </a:schemeClr>
                </a:solidFill>
                <a:cs typeface="B Koodak" pitchFamily="2" charset="-78"/>
              </a:rPr>
              <a:t>NT </a:t>
            </a:r>
            <a:r>
              <a:rPr lang="fa-IR" dirty="0" smtClean="0">
                <a:solidFill>
                  <a:schemeClr val="accent1">
                    <a:lumMod val="50000"/>
                  </a:schemeClr>
                </a:solidFill>
                <a:cs typeface="B Koodak" pitchFamily="2" charset="-78"/>
              </a:rPr>
              <a:t>می گویند.</a:t>
            </a:r>
            <a:endParaRPr lang="en-US" dirty="0" smtClean="0">
              <a:solidFill>
                <a:schemeClr val="accent1">
                  <a:lumMod val="50000"/>
                </a:schemeClr>
              </a:solidFill>
              <a:cs typeface="B Koodak" pitchFamily="2" charset="-78"/>
            </a:endParaRPr>
          </a:p>
          <a:p>
            <a:pPr algn="justLow">
              <a:lnSpc>
                <a:spcPct val="160000"/>
              </a:lnSpc>
            </a:pPr>
            <a:r>
              <a:rPr lang="fa-IR" b="1" dirty="0" smtClean="0">
                <a:solidFill>
                  <a:schemeClr val="accent1">
                    <a:lumMod val="50000"/>
                  </a:schemeClr>
                </a:solidFill>
                <a:cs typeface="B Koodak" pitchFamily="2" charset="-78"/>
              </a:rPr>
              <a:t>در سونوگرافی</a:t>
            </a:r>
            <a:r>
              <a:rPr lang="en-US" b="1" dirty="0" smtClean="0">
                <a:solidFill>
                  <a:schemeClr val="accent1">
                    <a:lumMod val="50000"/>
                  </a:schemeClr>
                </a:solidFill>
                <a:cs typeface="B Koodak" pitchFamily="2" charset="-78"/>
              </a:rPr>
              <a:t> NT </a:t>
            </a:r>
            <a:r>
              <a:rPr lang="fa-IR" dirty="0" smtClean="0">
                <a:solidFill>
                  <a:schemeClr val="accent1">
                    <a:lumMod val="50000"/>
                  </a:schemeClr>
                </a:solidFill>
                <a:cs typeface="B Koodak" pitchFamily="2" charset="-78"/>
              </a:rPr>
              <a:t>متخصص مربوطه با بررسی اندازه فضای روشن و شفاف در بافت پشت گردن، بیماری را در جنین تشخیص می دهد</a:t>
            </a:r>
            <a:r>
              <a:rPr lang="en-US" dirty="0" smtClean="0">
                <a:solidFill>
                  <a:schemeClr val="accent1">
                    <a:lumMod val="50000"/>
                  </a:schemeClr>
                </a:solidFill>
                <a:cs typeface="B Koodak" pitchFamily="2" charset="-78"/>
              </a:rPr>
              <a:t>.</a:t>
            </a:r>
          </a:p>
          <a:p>
            <a:pPr algn="justLow">
              <a:lnSpc>
                <a:spcPct val="160000"/>
              </a:lnSpc>
            </a:pPr>
            <a:r>
              <a:rPr lang="fa-IR" dirty="0" smtClean="0">
                <a:solidFill>
                  <a:schemeClr val="accent1">
                    <a:lumMod val="50000"/>
                  </a:schemeClr>
                </a:solidFill>
                <a:cs typeface="B Koodak" pitchFamily="2" charset="-78"/>
              </a:rPr>
              <a:t>نوزاد مبتلا به ناهنجاری مادرزادی، معمولا مایع تجمع یافته ای در ناحیه پشت گردن خود در طول سه ماه اول بارداری دارد و این فضای روشن، بزرگتر از میزان جنین های سالم و طبیعی می باشد</a:t>
            </a:r>
            <a:r>
              <a:rPr lang="en-US" dirty="0" smtClean="0">
                <a:solidFill>
                  <a:schemeClr val="accent1">
                    <a:lumMod val="50000"/>
                  </a:schemeClr>
                </a:solidFill>
                <a:cs typeface="B Koodak" pitchFamily="2" charset="-78"/>
              </a:rPr>
              <a:t>.</a:t>
            </a:r>
            <a:endParaRPr lang="fa-IR" dirty="0" smtClean="0">
              <a:solidFill>
                <a:schemeClr val="accent1">
                  <a:lumMod val="50000"/>
                </a:schemeClr>
              </a:solidFill>
              <a:cs typeface="B Koodak" pitchFamily="2" charset="-78"/>
            </a:endParaRPr>
          </a:p>
          <a:p>
            <a:pPr algn="justLow">
              <a:lnSpc>
                <a:spcPct val="160000"/>
              </a:lnSpc>
            </a:pPr>
            <a:r>
              <a:rPr lang="fa-IR" dirty="0" smtClean="0">
                <a:solidFill>
                  <a:schemeClr val="accent1">
                    <a:lumMod val="50000"/>
                  </a:schemeClr>
                </a:solidFill>
                <a:cs typeface="B Koodak" pitchFamily="2" charset="-78"/>
              </a:rPr>
              <a:t>سونوگرافی ان تی باید بین هفته های 11 تا 14 بارداری انجام بگیرد، زیرا در محدوده همین سن بارداری، مایع پشت گردن جنین، شفاف و قابل بررسی است</a:t>
            </a:r>
            <a:r>
              <a:rPr lang="en-US" dirty="0" smtClean="0">
                <a:solidFill>
                  <a:schemeClr val="accent1">
                    <a:lumMod val="50000"/>
                  </a:schemeClr>
                </a:solidFill>
                <a:cs typeface="B Koodak" pitchFamily="2" charset="-78"/>
              </a:rPr>
              <a:t>.</a:t>
            </a:r>
          </a:p>
          <a:p>
            <a:pPr algn="justLow">
              <a:lnSpc>
                <a:spcPct val="160000"/>
              </a:lnSpc>
            </a:pPr>
            <a:r>
              <a:rPr lang="fa-IR" dirty="0" smtClean="0">
                <a:solidFill>
                  <a:schemeClr val="accent1">
                    <a:lumMod val="50000"/>
                  </a:schemeClr>
                </a:solidFill>
                <a:cs typeface="B Koodak" pitchFamily="2" charset="-78"/>
              </a:rPr>
              <a:t>قبل از 11 هفتگی انجام این سونوگرافی امکان پذیر نیست، زیرا جنین بسیار کوچک است و بعد از هفته چهاردهم نیز مایع شفاف پشت گردن جنین، از بین می رود</a:t>
            </a:r>
            <a:r>
              <a:rPr lang="en-US" dirty="0" smtClean="0">
                <a:solidFill>
                  <a:schemeClr val="accent1">
                    <a:lumMod val="50000"/>
                  </a:schemeClr>
                </a:solidFill>
                <a:cs typeface="B Koodak" pitchFamily="2" charset="-78"/>
              </a:rPr>
              <a:t>.</a:t>
            </a:r>
          </a:p>
          <a:p>
            <a:endParaRPr lang="en-US" dirty="0" smtClean="0"/>
          </a:p>
          <a:p>
            <a:pPr algn="justLow">
              <a:lnSpc>
                <a:spcPct val="150000"/>
              </a:lnSpc>
              <a:buNone/>
            </a:pPr>
            <a:endParaRPr lang="fa-IR" dirty="0" smtClean="0">
              <a:solidFill>
                <a:schemeClr val="accent2">
                  <a:lumMod val="50000"/>
                </a:schemeClr>
              </a:solidFill>
              <a:cs typeface="B Koodak"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fa-IR" dirty="0" smtClean="0">
                <a:solidFill>
                  <a:srgbClr val="C00000"/>
                </a:solidFill>
                <a:cs typeface="B Koodak" pitchFamily="2" charset="-78"/>
              </a:rPr>
              <a:t>ادامه</a:t>
            </a:r>
            <a:endParaRPr lang="fa-IR" dirty="0">
              <a:solidFill>
                <a:srgbClr val="C00000"/>
              </a:solidFill>
              <a:cs typeface="B Koodak" pitchFamily="2" charset="-78"/>
            </a:endParaRPr>
          </a:p>
        </p:txBody>
      </p:sp>
      <p:sp>
        <p:nvSpPr>
          <p:cNvPr id="3" name="Content Placeholder 2"/>
          <p:cNvSpPr>
            <a:spLocks noGrp="1"/>
          </p:cNvSpPr>
          <p:nvPr>
            <p:ph idx="1"/>
          </p:nvPr>
        </p:nvSpPr>
        <p:spPr>
          <a:xfrm>
            <a:off x="457200" y="1524000"/>
            <a:ext cx="8229600" cy="4800600"/>
          </a:xfrm>
        </p:spPr>
        <p:txBody>
          <a:bodyPr>
            <a:normAutofit fontScale="85000" lnSpcReduction="10000"/>
          </a:bodyPr>
          <a:lstStyle/>
          <a:p>
            <a:pPr>
              <a:lnSpc>
                <a:spcPct val="150000"/>
              </a:lnSpc>
            </a:pPr>
            <a:r>
              <a:rPr lang="fa-IR" dirty="0" smtClean="0">
                <a:solidFill>
                  <a:schemeClr val="accent1">
                    <a:lumMod val="50000"/>
                  </a:schemeClr>
                </a:solidFill>
                <a:cs typeface="B Koodak" pitchFamily="2" charset="-78"/>
              </a:rPr>
              <a:t>همچنین در طی سونوگرافی</a:t>
            </a:r>
            <a:r>
              <a:rPr lang="en-US" dirty="0" smtClean="0">
                <a:solidFill>
                  <a:schemeClr val="accent1">
                    <a:lumMod val="50000"/>
                  </a:schemeClr>
                </a:solidFill>
                <a:cs typeface="B Koodak" pitchFamily="2" charset="-78"/>
              </a:rPr>
              <a:t> NT </a:t>
            </a:r>
            <a:r>
              <a:rPr lang="fa-IR" dirty="0" smtClean="0">
                <a:solidFill>
                  <a:schemeClr val="accent1">
                    <a:lumMod val="50000"/>
                  </a:schemeClr>
                </a:solidFill>
                <a:cs typeface="B Koodak" pitchFamily="2" charset="-78"/>
              </a:rPr>
              <a:t>، وجود و یا عدم وجود استخوان بینی هم قابل ثبت و بررسی می باشد، زیرا در ناهنجاری های مادرزادی مثل سندروم داون، تیغه استخوان بینی تشکیل نمی شود</a:t>
            </a:r>
            <a:r>
              <a:rPr lang="en-US" dirty="0" smtClean="0">
                <a:solidFill>
                  <a:schemeClr val="accent1">
                    <a:lumMod val="50000"/>
                  </a:schemeClr>
                </a:solidFill>
                <a:cs typeface="B Koodak" pitchFamily="2" charset="-78"/>
              </a:rPr>
              <a:t>.</a:t>
            </a:r>
          </a:p>
          <a:p>
            <a:pPr>
              <a:lnSpc>
                <a:spcPct val="150000"/>
              </a:lnSpc>
            </a:pPr>
            <a:r>
              <a:rPr lang="fa-IR" dirty="0" smtClean="0">
                <a:solidFill>
                  <a:schemeClr val="accent1">
                    <a:lumMod val="50000"/>
                  </a:schemeClr>
                </a:solidFill>
                <a:cs typeface="B Koodak" pitchFamily="2" charset="-78"/>
              </a:rPr>
              <a:t>انجام این سونوگرافی به همراه آزمایش خون که برای بررسی بیشتر ناهنجاری های جنین انجام می گیرد، ارزشمند است</a:t>
            </a:r>
            <a:r>
              <a:rPr lang="en-US" dirty="0" smtClean="0">
                <a:solidFill>
                  <a:schemeClr val="accent1">
                    <a:lumMod val="50000"/>
                  </a:schemeClr>
                </a:solidFill>
                <a:cs typeface="B Koodak" pitchFamily="2" charset="-78"/>
              </a:rPr>
              <a:t>.</a:t>
            </a:r>
          </a:p>
          <a:p>
            <a:pPr>
              <a:lnSpc>
                <a:spcPct val="150000"/>
              </a:lnSpc>
            </a:pPr>
            <a:r>
              <a:rPr lang="fa-IR" dirty="0" smtClean="0">
                <a:solidFill>
                  <a:schemeClr val="accent1">
                    <a:lumMod val="50000"/>
                  </a:schemeClr>
                </a:solidFill>
                <a:cs typeface="B Koodak" pitchFamily="2" charset="-78"/>
              </a:rPr>
              <a:t>دقت سونوگرافی، به تنهایی در تشخیص ناهنجاری های جنین حدود 75 درصد می باشد و اگر با آزمایش خون همراه شود، صحت آنها به 85 درصد می رسد.</a:t>
            </a:r>
            <a:endParaRPr lang="en-US" dirty="0" smtClean="0">
              <a:solidFill>
                <a:schemeClr val="accent1">
                  <a:lumMod val="50000"/>
                </a:schemeClr>
              </a:solidFill>
              <a:cs typeface="B Koodak" pitchFamily="2" charset="-78"/>
            </a:endParaRPr>
          </a:p>
          <a:p>
            <a:pPr>
              <a:lnSpc>
                <a:spcPct val="150000"/>
              </a:lnSpc>
            </a:pPr>
            <a:r>
              <a:rPr lang="fa-IR" dirty="0" smtClean="0">
                <a:solidFill>
                  <a:srgbClr val="C00000"/>
                </a:solidFill>
                <a:cs typeface="B Koodak" pitchFamily="2" charset="-78"/>
              </a:rPr>
              <a:t>انجام سونوگرافی</a:t>
            </a:r>
            <a:r>
              <a:rPr lang="en-US" dirty="0" smtClean="0">
                <a:solidFill>
                  <a:srgbClr val="C00000"/>
                </a:solidFill>
                <a:cs typeface="B Koodak" pitchFamily="2" charset="-78"/>
              </a:rPr>
              <a:t> NT </a:t>
            </a:r>
            <a:r>
              <a:rPr lang="fa-IR" dirty="0" smtClean="0">
                <a:solidFill>
                  <a:srgbClr val="C00000"/>
                </a:solidFill>
                <a:cs typeface="B Koodak" pitchFamily="2" charset="-78"/>
              </a:rPr>
              <a:t>و آزمایش خون ناهنجاری های ژنتیکی با هم، قابلیت تشخیصی دارند و به عنوان تست های غربالگری سه ماه اول بارداری به حساب می آیند</a:t>
            </a:r>
            <a:r>
              <a:rPr lang="en-US" dirty="0" smtClean="0">
                <a:solidFill>
                  <a:srgbClr val="C00000"/>
                </a:solidFill>
                <a:cs typeface="B Koodak" pitchFamily="2" charset="-78"/>
              </a:rPr>
              <a:t>. </a:t>
            </a:r>
          </a:p>
          <a:p>
            <a:endParaRPr lang="fa-IR" dirty="0">
              <a:solidFill>
                <a:srgbClr val="C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pPr algn="ctr"/>
            <a:r>
              <a:rPr lang="fa-IR" sz="3200" dirty="0" smtClean="0">
                <a:solidFill>
                  <a:srgbClr val="C00000"/>
                </a:solidFill>
                <a:cs typeface="B Koodak" pitchFamily="2" charset="-78"/>
              </a:rPr>
              <a:t>آنچه باید در مراکز بهداشتی درمانی به مادران آموزش دهیم :</a:t>
            </a:r>
            <a:endParaRPr lang="fa-IR" sz="3200" dirty="0">
              <a:solidFill>
                <a:srgbClr val="C00000"/>
              </a:solidFill>
              <a:cs typeface="B Koodak" pitchFamily="2" charset="-78"/>
            </a:endParaRPr>
          </a:p>
        </p:txBody>
      </p:sp>
      <p:sp>
        <p:nvSpPr>
          <p:cNvPr id="3" name="Content Placeholder 2"/>
          <p:cNvSpPr>
            <a:spLocks noGrp="1"/>
          </p:cNvSpPr>
          <p:nvPr>
            <p:ph idx="1"/>
          </p:nvPr>
        </p:nvSpPr>
        <p:spPr>
          <a:xfrm>
            <a:off x="457200" y="1295400"/>
            <a:ext cx="8229600" cy="5562600"/>
          </a:xfrm>
        </p:spPr>
        <p:txBody>
          <a:bodyPr>
            <a:normAutofit fontScale="85000" lnSpcReduction="20000"/>
          </a:bodyPr>
          <a:lstStyle/>
          <a:p>
            <a:pPr>
              <a:lnSpc>
                <a:spcPct val="150000"/>
              </a:lnSpc>
              <a:buNone/>
            </a:pPr>
            <a:r>
              <a:rPr lang="fa-IR" dirty="0" smtClean="0">
                <a:sym typeface="Wingdings"/>
              </a:rPr>
              <a:t></a:t>
            </a:r>
            <a:r>
              <a:rPr lang="fa-IR" b="1" dirty="0" smtClean="0">
                <a:solidFill>
                  <a:schemeClr val="accent1">
                    <a:lumMod val="50000"/>
                  </a:schemeClr>
                </a:solidFill>
                <a:cs typeface="B Koodak" pitchFamily="2" charset="-78"/>
                <a:sym typeface="Wingdings"/>
              </a:rPr>
              <a:t>اهمیت انجام غربالگری در تشخیص </a:t>
            </a:r>
            <a:r>
              <a:rPr lang="fa-IR" b="1" dirty="0" smtClean="0">
                <a:solidFill>
                  <a:srgbClr val="C00000"/>
                </a:solidFill>
                <a:cs typeface="B Koodak" pitchFamily="2" charset="-78"/>
                <a:sym typeface="Wingdings"/>
              </a:rPr>
              <a:t>برخی از ناهنجاری ها </a:t>
            </a:r>
            <a:r>
              <a:rPr lang="fa-IR" b="1" dirty="0" smtClean="0">
                <a:solidFill>
                  <a:schemeClr val="accent1">
                    <a:lumMod val="50000"/>
                  </a:schemeClr>
                </a:solidFill>
                <a:cs typeface="B Koodak" pitchFamily="2" charset="-78"/>
                <a:sym typeface="Wingdings"/>
              </a:rPr>
              <a:t>از جمله </a:t>
            </a:r>
            <a:r>
              <a:rPr lang="fa-IR" b="1" dirty="0" smtClean="0">
                <a:solidFill>
                  <a:schemeClr val="accent1">
                    <a:lumMod val="50000"/>
                  </a:schemeClr>
                </a:solidFill>
                <a:cs typeface="B Koodak" pitchFamily="2" charset="-78"/>
              </a:rPr>
              <a:t>مشکلات کروموزومی و نقص لوله عصبی</a:t>
            </a:r>
          </a:p>
          <a:p>
            <a:pPr>
              <a:lnSpc>
                <a:spcPct val="150000"/>
              </a:lnSpc>
              <a:buNone/>
            </a:pPr>
            <a:r>
              <a:rPr lang="fa-IR" b="1" dirty="0" smtClean="0">
                <a:solidFill>
                  <a:schemeClr val="accent1">
                    <a:lumMod val="50000"/>
                  </a:schemeClr>
                </a:solidFill>
                <a:cs typeface="B Koodak" pitchFamily="2" charset="-78"/>
                <a:sym typeface="Wingdings"/>
              </a:rPr>
              <a:t>زمان انجام غربالگری</a:t>
            </a:r>
          </a:p>
          <a:p>
            <a:pPr>
              <a:lnSpc>
                <a:spcPct val="150000"/>
              </a:lnSpc>
              <a:buNone/>
            </a:pPr>
            <a:r>
              <a:rPr lang="fa-IR" b="1" dirty="0" smtClean="0">
                <a:solidFill>
                  <a:schemeClr val="accent1">
                    <a:lumMod val="50000"/>
                  </a:schemeClr>
                </a:solidFill>
                <a:cs typeface="B Koodak" pitchFamily="2" charset="-78"/>
                <a:sym typeface="Wingdings"/>
              </a:rPr>
              <a:t></a:t>
            </a:r>
            <a:r>
              <a:rPr lang="fa-IR" b="1" dirty="0" smtClean="0">
                <a:solidFill>
                  <a:schemeClr val="accent1">
                    <a:lumMod val="50000"/>
                  </a:schemeClr>
                </a:solidFill>
                <a:cs typeface="B Koodak" pitchFamily="2" charset="-78"/>
              </a:rPr>
              <a:t> هزينه بر بودن انجام غربالگري و تشخيص ناهنجاري جنين</a:t>
            </a:r>
          </a:p>
          <a:p>
            <a:pPr>
              <a:lnSpc>
                <a:spcPct val="150000"/>
              </a:lnSpc>
              <a:buNone/>
            </a:pPr>
            <a:r>
              <a:rPr lang="fa-IR" b="1" dirty="0" smtClean="0">
                <a:solidFill>
                  <a:schemeClr val="accent1">
                    <a:lumMod val="50000"/>
                  </a:schemeClr>
                </a:solidFill>
                <a:cs typeface="B Koodak" pitchFamily="2" charset="-78"/>
                <a:sym typeface="Wingdings"/>
              </a:rPr>
              <a:t>مادر باید ابتدا سونوی </a:t>
            </a:r>
            <a:r>
              <a:rPr lang="en-US" b="1" dirty="0" smtClean="0">
                <a:solidFill>
                  <a:schemeClr val="accent1">
                    <a:lumMod val="50000"/>
                  </a:schemeClr>
                </a:solidFill>
                <a:cs typeface="B Koodak" pitchFamily="2" charset="-78"/>
                <a:sym typeface="Wingdings"/>
              </a:rPr>
              <a:t>NT</a:t>
            </a:r>
            <a:r>
              <a:rPr lang="fa-IR" b="1" dirty="0" smtClean="0">
                <a:solidFill>
                  <a:schemeClr val="accent1">
                    <a:lumMod val="50000"/>
                  </a:schemeClr>
                </a:solidFill>
                <a:cs typeface="B Koodak" pitchFamily="2" charset="-78"/>
                <a:sym typeface="Wingdings"/>
              </a:rPr>
              <a:t> را انجام دهد و سپس با در دست داشتن نتیجه ی سونو به آزمایشگاه مراجعه کند.</a:t>
            </a:r>
          </a:p>
          <a:p>
            <a:pPr>
              <a:lnSpc>
                <a:spcPct val="150000"/>
              </a:lnSpc>
              <a:buNone/>
            </a:pPr>
            <a:r>
              <a:rPr lang="fa-IR" b="1" dirty="0" smtClean="0">
                <a:solidFill>
                  <a:schemeClr val="accent1">
                    <a:lumMod val="50000"/>
                  </a:schemeClr>
                </a:solidFill>
                <a:cs typeface="B Koodak" pitchFamily="2" charset="-78"/>
                <a:sym typeface="Wingdings"/>
              </a:rPr>
              <a:t>فاصله ی انجام سونوی </a:t>
            </a:r>
            <a:r>
              <a:rPr lang="en-US" b="1" dirty="0" smtClean="0">
                <a:solidFill>
                  <a:schemeClr val="accent1">
                    <a:lumMod val="50000"/>
                  </a:schemeClr>
                </a:solidFill>
                <a:cs typeface="B Koodak" pitchFamily="2" charset="-78"/>
                <a:sym typeface="Wingdings"/>
              </a:rPr>
              <a:t>NT</a:t>
            </a:r>
            <a:r>
              <a:rPr lang="fa-IR" b="1" dirty="0" smtClean="0">
                <a:solidFill>
                  <a:schemeClr val="accent1">
                    <a:lumMod val="50000"/>
                  </a:schemeClr>
                </a:solidFill>
                <a:cs typeface="B Koodak" pitchFamily="2" charset="-78"/>
                <a:sym typeface="Wingdings"/>
              </a:rPr>
              <a:t> و انجام آزمایشات باید کمتر از 24 ساعت باشد . در غیر این صورت جواب آزمایشات معتبر نیست . </a:t>
            </a:r>
            <a:r>
              <a:rPr lang="fa-IR" b="1" dirty="0" smtClean="0">
                <a:solidFill>
                  <a:srgbClr val="C00000"/>
                </a:solidFill>
                <a:cs typeface="B Koodak" pitchFamily="2" charset="-78"/>
                <a:sym typeface="Wingdings"/>
              </a:rPr>
              <a:t>(بسیار مهم)</a:t>
            </a:r>
          </a:p>
          <a:p>
            <a:pPr>
              <a:lnSpc>
                <a:spcPct val="150000"/>
              </a:lnSpc>
              <a:buFont typeface="Wingdings" pitchFamily="2" charset="2"/>
              <a:buChar char="?"/>
            </a:pPr>
            <a:r>
              <a:rPr lang="fa-IR" b="1" dirty="0" smtClean="0">
                <a:solidFill>
                  <a:schemeClr val="accent1">
                    <a:lumMod val="50000"/>
                  </a:schemeClr>
                </a:solidFill>
                <a:cs typeface="B Koodak" pitchFamily="2" charset="-78"/>
              </a:rPr>
              <a:t>در هنگام مراجعه به آزمایشگاه فرم خاصی برای مادر تکمیل می شود که دقت مادر در ارائه پاسخ صحیح به سئوالات بسیار حائز اهمیت است.</a:t>
            </a:r>
          </a:p>
          <a:p>
            <a:pPr>
              <a:lnSpc>
                <a:spcPct val="150000"/>
              </a:lnSpc>
              <a:buFont typeface="Wingdings" pitchFamily="2" charset="2"/>
              <a:buChar char="?"/>
            </a:pPr>
            <a:r>
              <a:rPr lang="fa-IR" dirty="0" smtClean="0">
                <a:solidFill>
                  <a:srgbClr val="002060"/>
                </a:solidFill>
                <a:cs typeface="B Koodak" pitchFamily="2" charset="-78"/>
              </a:rPr>
              <a:t>انجام اين آزمايش ها در بارداري چند قلويي از صحت كافي برخوردارنمي باشد.</a:t>
            </a:r>
            <a:endParaRPr lang="fa-IR" b="1" dirty="0" smtClean="0">
              <a:solidFill>
                <a:schemeClr val="accent1">
                  <a:lumMod val="50000"/>
                </a:schemeClr>
              </a:solidFill>
              <a:cs typeface="B Koodak"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fa-IR" sz="2800" b="1" dirty="0" smtClean="0">
                <a:solidFill>
                  <a:srgbClr val="C00000"/>
                </a:solidFill>
                <a:cs typeface="B Sina" pitchFamily="2" charset="-78"/>
              </a:rPr>
              <a:t>آنچه در آزمایشگاه انجام می شود</a:t>
            </a:r>
            <a:endParaRPr lang="fa-IR" sz="2800" dirty="0">
              <a:solidFill>
                <a:srgbClr val="C00000"/>
              </a:solidFill>
              <a:cs typeface="B Sina" pitchFamily="2" charset="-78"/>
            </a:endParaRPr>
          </a:p>
        </p:txBody>
      </p:sp>
      <p:sp>
        <p:nvSpPr>
          <p:cNvPr id="3" name="Content Placeholder 2"/>
          <p:cNvSpPr>
            <a:spLocks noGrp="1"/>
          </p:cNvSpPr>
          <p:nvPr>
            <p:ph idx="1"/>
          </p:nvPr>
        </p:nvSpPr>
        <p:spPr>
          <a:xfrm>
            <a:off x="457200" y="1295400"/>
            <a:ext cx="8229600" cy="5257800"/>
          </a:xfrm>
        </p:spPr>
        <p:txBody>
          <a:bodyPr>
            <a:normAutofit fontScale="92500"/>
          </a:bodyPr>
          <a:lstStyle/>
          <a:p>
            <a:pPr algn="justLow">
              <a:lnSpc>
                <a:spcPct val="160000"/>
              </a:lnSpc>
            </a:pPr>
            <a:r>
              <a:rPr lang="fa-IR" dirty="0" smtClean="0">
                <a:solidFill>
                  <a:srgbClr val="002060"/>
                </a:solidFill>
                <a:cs typeface="B Koodak" pitchFamily="2" charset="-78"/>
              </a:rPr>
              <a:t>تمامي آزمايشگاه هاي مجري بايد براي انجام اين آزمايشات از تجهيزات مورد تائيد وزارت بهداشت، درمان و آموزش پزشكي استفاده نمايند وآزمايشگاه صرفا مجاز به استفاده از كيت هايي است كه مورد تائيد وزارت بهداشت، درمان و آموزش پزشكي بوده و كاربرد آنها در غربالگري ناهنجاري جنين قيد شده باشد.</a:t>
            </a:r>
          </a:p>
          <a:p>
            <a:pPr algn="justLow">
              <a:lnSpc>
                <a:spcPct val="160000"/>
              </a:lnSpc>
            </a:pPr>
            <a:r>
              <a:rPr lang="fa-IR" dirty="0" smtClean="0">
                <a:solidFill>
                  <a:srgbClr val="002060"/>
                </a:solidFill>
                <a:cs typeface="B Koodak" pitchFamily="2" charset="-78"/>
              </a:rPr>
              <a:t>تكنولوژي مورد استفاده براي انجام اين آزمايشها بايد در برنامه نرم افزاري محاسبه خطر، مشخص شده باشد که برنامه نرم افزاري بايد در فهرست نرم افزارهاي مورد تائيد آزمايشگاه مرجع سلامت قرار داشته باشد.</a:t>
            </a:r>
          </a:p>
          <a:p>
            <a:pPr algn="justLow">
              <a:lnSpc>
                <a:spcPct val="160000"/>
              </a:lnSpc>
            </a:pPr>
            <a:endParaRPr lang="fa-IR" dirty="0" smtClean="0">
              <a:solidFill>
                <a:srgbClr val="002060"/>
              </a:solidFill>
              <a:cs typeface="B Koodak" pitchFamily="2" charset="-78"/>
            </a:endParaRPr>
          </a:p>
          <a:p>
            <a:pPr algn="justLow">
              <a:lnSpc>
                <a:spcPct val="160000"/>
              </a:lnSpc>
            </a:pPr>
            <a:endParaRPr lang="fa-IR" dirty="0" smtClean="0">
              <a:solidFill>
                <a:srgbClr val="002060"/>
              </a:solidFill>
              <a:cs typeface="B Koodak" pitchFamily="2" charset="-78"/>
            </a:endParaRPr>
          </a:p>
          <a:p>
            <a:pPr algn="justLow">
              <a:lnSpc>
                <a:spcPct val="160000"/>
              </a:lnSpc>
            </a:pPr>
            <a:endParaRPr lang="fa-IR" dirty="0" smtClean="0">
              <a:solidFill>
                <a:srgbClr val="002060"/>
              </a:solidFill>
              <a:cs typeface="B Koodak" pitchFamily="2" charset="-78"/>
            </a:endParaRPr>
          </a:p>
          <a:p>
            <a:pPr algn="justLow">
              <a:lnSpc>
                <a:spcPct val="160000"/>
              </a:lnSpc>
            </a:pPr>
            <a:endParaRPr lang="fa-IR" dirty="0" smtClean="0">
              <a:solidFill>
                <a:srgbClr val="002060"/>
              </a:solidFill>
              <a:cs typeface="B Koodak"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150000"/>
              </a:lnSpc>
              <a:buNone/>
            </a:pPr>
            <a:r>
              <a:rPr lang="fa-IR" dirty="0" smtClean="0">
                <a:solidFill>
                  <a:schemeClr val="accent2">
                    <a:lumMod val="50000"/>
                  </a:schemeClr>
                </a:solidFill>
                <a:cs typeface="B Koodak" pitchFamily="2" charset="-78"/>
              </a:rPr>
              <a:t>با توجه به ابلاغیه وزارت بهداشت درمان و آموزش پزشکی می بایست به مادران باردار، غربالگری ناهنجاری جنین شامل </a:t>
            </a:r>
            <a:r>
              <a:rPr lang="fa-IR" dirty="0" smtClean="0">
                <a:solidFill>
                  <a:srgbClr val="FF0000"/>
                </a:solidFill>
                <a:cs typeface="B Koodak" pitchFamily="2" charset="-78"/>
              </a:rPr>
              <a:t>مشکلات کروموزومی </a:t>
            </a:r>
            <a:r>
              <a:rPr lang="fa-IR" dirty="0" smtClean="0">
                <a:solidFill>
                  <a:schemeClr val="accent2">
                    <a:lumMod val="50000"/>
                  </a:schemeClr>
                </a:solidFill>
                <a:cs typeface="B Koodak" pitchFamily="2" charset="-78"/>
              </a:rPr>
              <a:t>و </a:t>
            </a:r>
            <a:r>
              <a:rPr lang="fa-IR" dirty="0" smtClean="0">
                <a:solidFill>
                  <a:srgbClr val="FF0000"/>
                </a:solidFill>
                <a:cs typeface="B Koodak" pitchFamily="2" charset="-78"/>
              </a:rPr>
              <a:t>نقص لوله عصبی </a:t>
            </a:r>
            <a:r>
              <a:rPr lang="fa-IR" dirty="0" smtClean="0">
                <a:solidFill>
                  <a:schemeClr val="accent2">
                    <a:lumMod val="50000"/>
                  </a:schemeClr>
                </a:solidFill>
                <a:cs typeface="B Koodak" pitchFamily="2" charset="-78"/>
              </a:rPr>
              <a:t>پیشنهاد گردد.</a:t>
            </a:r>
            <a:endParaRPr lang="en-US" dirty="0" smtClean="0">
              <a:solidFill>
                <a:schemeClr val="accent2">
                  <a:lumMod val="50000"/>
                </a:schemeClr>
              </a:solidFill>
              <a:cs typeface="B Koodak"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fa-IR" dirty="0" smtClean="0">
                <a:cs typeface="B Sina" pitchFamily="2" charset="-78"/>
              </a:rPr>
              <a:t>ادامه</a:t>
            </a:r>
            <a:endParaRPr lang="fa-IR" dirty="0">
              <a:cs typeface="B Sina" pitchFamily="2" charset="-78"/>
            </a:endParaRPr>
          </a:p>
        </p:txBody>
      </p:sp>
      <p:sp>
        <p:nvSpPr>
          <p:cNvPr id="3" name="Content Placeholder 2"/>
          <p:cNvSpPr>
            <a:spLocks noGrp="1"/>
          </p:cNvSpPr>
          <p:nvPr>
            <p:ph idx="1"/>
          </p:nvPr>
        </p:nvSpPr>
        <p:spPr>
          <a:xfrm>
            <a:off x="457200" y="1447800"/>
            <a:ext cx="8229600" cy="5105400"/>
          </a:xfrm>
        </p:spPr>
        <p:txBody>
          <a:bodyPr>
            <a:normAutofit/>
          </a:bodyPr>
          <a:lstStyle/>
          <a:p>
            <a:pPr algn="justLow">
              <a:lnSpc>
                <a:spcPct val="160000"/>
              </a:lnSpc>
            </a:pPr>
            <a:r>
              <a:rPr lang="fa-IR" dirty="0" smtClean="0">
                <a:solidFill>
                  <a:srgbClr val="002060"/>
                </a:solidFill>
                <a:cs typeface="B Koodak" pitchFamily="2" charset="-78"/>
              </a:rPr>
              <a:t>روش کار در آزمایشگاه بدین گونه است که اطلاعات مادر (حاصل از فرم تکمیل شده برای مادران هنگام مراجعه به آزمایشگاه ) و نتایج حاصل از سونوی </a:t>
            </a:r>
            <a:r>
              <a:rPr lang="en-US" dirty="0" smtClean="0">
                <a:solidFill>
                  <a:srgbClr val="002060"/>
                </a:solidFill>
                <a:cs typeface="B Koodak" pitchFamily="2" charset="-78"/>
              </a:rPr>
              <a:t>NT</a:t>
            </a:r>
            <a:r>
              <a:rPr lang="fa-IR" dirty="0" smtClean="0">
                <a:solidFill>
                  <a:srgbClr val="002060"/>
                </a:solidFill>
                <a:cs typeface="B Koodak" pitchFamily="2" charset="-78"/>
              </a:rPr>
              <a:t> در نرم افزار مربوطه وارد شده و به همراه نتایج نمونه خون مادر نتایج در قالب نمودار نمایش داده می شود . </a:t>
            </a:r>
          </a:p>
          <a:p>
            <a:pPr algn="justLow">
              <a:lnSpc>
                <a:spcPct val="160000"/>
              </a:lnSpc>
            </a:pPr>
            <a:endParaRPr lang="fa-IR" dirty="0" smtClean="0">
              <a:solidFill>
                <a:srgbClr val="002060"/>
              </a:solidFill>
              <a:cs typeface="B Koodak"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19912"/>
          </a:xfrm>
        </p:spPr>
        <p:txBody>
          <a:bodyPr>
            <a:normAutofit/>
          </a:bodyPr>
          <a:lstStyle/>
          <a:p>
            <a:pPr algn="ctr"/>
            <a:r>
              <a:rPr lang="fa-IR" sz="3600" b="1" dirty="0" smtClean="0">
                <a:cs typeface="B Sina" pitchFamily="2" charset="-78"/>
              </a:rPr>
              <a:t>توجه داشته باشید </a:t>
            </a:r>
            <a:endParaRPr lang="fa-IR" sz="3600" dirty="0">
              <a:cs typeface="B Sina" pitchFamily="2" charset="-78"/>
            </a:endParaRPr>
          </a:p>
        </p:txBody>
      </p:sp>
      <p:sp>
        <p:nvSpPr>
          <p:cNvPr id="3" name="Content Placeholder 2"/>
          <p:cNvSpPr>
            <a:spLocks noGrp="1"/>
          </p:cNvSpPr>
          <p:nvPr>
            <p:ph idx="1"/>
          </p:nvPr>
        </p:nvSpPr>
        <p:spPr>
          <a:xfrm>
            <a:off x="457200" y="1371600"/>
            <a:ext cx="8229600" cy="4953000"/>
          </a:xfrm>
        </p:spPr>
        <p:txBody>
          <a:bodyPr>
            <a:normAutofit fontScale="77500" lnSpcReduction="20000"/>
          </a:bodyPr>
          <a:lstStyle/>
          <a:p>
            <a:pPr algn="justLow">
              <a:lnSpc>
                <a:spcPct val="170000"/>
              </a:lnSpc>
            </a:pPr>
            <a:r>
              <a:rPr lang="fa-IR" dirty="0" smtClean="0">
                <a:solidFill>
                  <a:srgbClr val="C00000"/>
                </a:solidFill>
                <a:cs typeface="B Koodak" pitchFamily="2" charset="-78"/>
              </a:rPr>
              <a:t>كليه متخصصين انجام دهنده اين سونوگرافي ملزم به داشتن گواهي معتبر انجام سونوگرافي</a:t>
            </a:r>
            <a:r>
              <a:rPr lang="en-US" dirty="0" smtClean="0">
                <a:solidFill>
                  <a:srgbClr val="C00000"/>
                </a:solidFill>
                <a:cs typeface="B Koodak" pitchFamily="2" charset="-78"/>
              </a:rPr>
              <a:t> NT</a:t>
            </a:r>
            <a:r>
              <a:rPr lang="fa-IR" dirty="0" smtClean="0">
                <a:solidFill>
                  <a:srgbClr val="C00000"/>
                </a:solidFill>
                <a:cs typeface="B Koodak" pitchFamily="2" charset="-78"/>
              </a:rPr>
              <a:t> می باشند .</a:t>
            </a:r>
            <a:endParaRPr lang="fa-IR" dirty="0" smtClean="0">
              <a:solidFill>
                <a:srgbClr val="002060"/>
              </a:solidFill>
              <a:cs typeface="B Koodak" pitchFamily="2" charset="-78"/>
            </a:endParaRPr>
          </a:p>
          <a:p>
            <a:pPr algn="justLow">
              <a:lnSpc>
                <a:spcPct val="170000"/>
              </a:lnSpc>
            </a:pPr>
            <a:r>
              <a:rPr lang="fa-IR" dirty="0" smtClean="0">
                <a:solidFill>
                  <a:srgbClr val="002060"/>
                </a:solidFill>
                <a:cs typeface="B Koodak" pitchFamily="2" charset="-78"/>
              </a:rPr>
              <a:t>به خانم باردار توضيح داده شود كه نتايج حاصل از اين سونوگرافي همراه با نتيجه آزمايشها توسط نرم افزار استاندارد تفسير و بصورت نتيجه غربالگري سه ماهه اول ارائه مي گردد.</a:t>
            </a:r>
          </a:p>
          <a:p>
            <a:pPr algn="justLow">
              <a:lnSpc>
                <a:spcPct val="170000"/>
              </a:lnSpc>
            </a:pPr>
            <a:r>
              <a:rPr lang="fa-IR" dirty="0" smtClean="0">
                <a:solidFill>
                  <a:srgbClr val="002060"/>
                </a:solidFill>
                <a:cs typeface="B Koodak" pitchFamily="2" charset="-78"/>
              </a:rPr>
              <a:t>با توجه به محدود بودن زمان انجام سقط قانونی در صورت تایید ناهنجاری ، به مادران آموزش داده شود که در صورت مثبت بودن نتایج بلافاصله برای پی گیری به متخصص زنان مراجعه کنند .</a:t>
            </a:r>
          </a:p>
          <a:p>
            <a:pPr algn="justLow">
              <a:lnSpc>
                <a:spcPct val="170000"/>
              </a:lnSpc>
            </a:pPr>
            <a:r>
              <a:rPr lang="fa-IR" dirty="0" smtClean="0">
                <a:solidFill>
                  <a:srgbClr val="002060"/>
                </a:solidFill>
                <a:cs typeface="B Koodak" pitchFamily="2" charset="-78"/>
              </a:rPr>
              <a:t>با توجه به درخواست آزمایشات و سونو توسط پزشکان مراکز بهداشتی درمانی همچنین مراجعه مجدد مادران پس از انجام موارد به مرکز ، احاطه ی کامل پزشکان و پرسنل بر اجرای کار و فلوچارت مربوطه همچنین اقدامات موجود در بوکلت چارت مادران ضروری است .</a:t>
            </a:r>
            <a:endParaRPr lang="en-US" dirty="0" smtClean="0">
              <a:solidFill>
                <a:srgbClr val="002060"/>
              </a:solidFill>
              <a:cs typeface="B Koodak"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fa-IR" sz="2800" dirty="0" smtClean="0">
                <a:solidFill>
                  <a:srgbClr val="FF0000"/>
                </a:solidFill>
                <a:cs typeface="B Koodak" pitchFamily="2" charset="-78"/>
              </a:rPr>
              <a:t>علل مرگ کودکان کمتر از یک سال در سال 93 بر اساس زیج حیاتی</a:t>
            </a:r>
            <a:endParaRPr lang="en-US" sz="2800" dirty="0">
              <a:solidFill>
                <a:srgbClr val="FF0000"/>
              </a:solidFill>
              <a:cs typeface="B Koodak" pitchFamily="2" charset="-78"/>
            </a:endParaRPr>
          </a:p>
        </p:txBody>
      </p:sp>
      <p:graphicFrame>
        <p:nvGraphicFramePr>
          <p:cNvPr id="4" name="Content Placeholder 3"/>
          <p:cNvGraphicFramePr>
            <a:graphicFrameLocks noGrp="1"/>
          </p:cNvGraphicFramePr>
          <p:nvPr>
            <p:ph idx="1"/>
          </p:nvPr>
        </p:nvGraphicFramePr>
        <p:xfrm>
          <a:off x="457200" y="1935163"/>
          <a:ext cx="8229600" cy="17526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fa-IR" dirty="0" smtClean="0">
                          <a:cs typeface="B Koodak" pitchFamily="2" charset="-78"/>
                        </a:rPr>
                        <a:t>ناهنجاری  های مادرزادی</a:t>
                      </a:r>
                      <a:endParaRPr lang="en-US" dirty="0">
                        <a:cs typeface="B Koodak" pitchFamily="2" charset="-78"/>
                      </a:endParaRPr>
                    </a:p>
                  </a:txBody>
                  <a:tcPr/>
                </a:tc>
                <a:tc>
                  <a:txBody>
                    <a:bodyPr/>
                    <a:lstStyle/>
                    <a:p>
                      <a:pPr algn="ctr"/>
                      <a:r>
                        <a:rPr lang="fa-IR" dirty="0" smtClean="0">
                          <a:cs typeface="B Koodak" pitchFamily="2" charset="-78"/>
                        </a:rPr>
                        <a:t>نارسی نوزاد</a:t>
                      </a:r>
                      <a:endParaRPr lang="en-US" dirty="0">
                        <a:cs typeface="B Koodak" pitchFamily="2" charset="-78"/>
                      </a:endParaRPr>
                    </a:p>
                  </a:txBody>
                  <a:tcPr/>
                </a:tc>
                <a:tc>
                  <a:txBody>
                    <a:bodyPr/>
                    <a:lstStyle/>
                    <a:p>
                      <a:pPr algn="ctr"/>
                      <a:r>
                        <a:rPr lang="fa-IR" dirty="0" smtClean="0">
                          <a:cs typeface="B Koodak" pitchFamily="2" charset="-78"/>
                        </a:rPr>
                        <a:t>کل</a:t>
                      </a:r>
                      <a:endParaRPr lang="en-US" dirty="0">
                        <a:cs typeface="B Koodak" pitchFamily="2" charset="-78"/>
                      </a:endParaRPr>
                    </a:p>
                  </a:txBody>
                  <a:tcPr/>
                </a:tc>
                <a:tc>
                  <a:txBody>
                    <a:bodyPr/>
                    <a:lstStyle/>
                    <a:p>
                      <a:pPr algn="ctr"/>
                      <a:endParaRPr lang="en-US">
                        <a:cs typeface="B Koodak" pitchFamily="2" charset="-78"/>
                      </a:endParaRPr>
                    </a:p>
                  </a:txBody>
                  <a:tcPr/>
                </a:tc>
              </a:tr>
              <a:tr h="370840">
                <a:tc>
                  <a:txBody>
                    <a:bodyPr/>
                    <a:lstStyle/>
                    <a:p>
                      <a:pPr algn="ctr"/>
                      <a:r>
                        <a:rPr lang="fa-IR" dirty="0" smtClean="0">
                          <a:cs typeface="B Koodak" pitchFamily="2" charset="-78"/>
                        </a:rPr>
                        <a:t>46</a:t>
                      </a:r>
                      <a:endParaRPr lang="en-US" dirty="0">
                        <a:cs typeface="B Koodak" pitchFamily="2" charset="-78"/>
                      </a:endParaRPr>
                    </a:p>
                  </a:txBody>
                  <a:tcPr/>
                </a:tc>
                <a:tc>
                  <a:txBody>
                    <a:bodyPr/>
                    <a:lstStyle/>
                    <a:p>
                      <a:pPr algn="ctr"/>
                      <a:r>
                        <a:rPr lang="fa-IR" dirty="0" smtClean="0">
                          <a:cs typeface="B Koodak" pitchFamily="2" charset="-78"/>
                        </a:rPr>
                        <a:t>91</a:t>
                      </a:r>
                      <a:endParaRPr lang="en-US" dirty="0">
                        <a:cs typeface="B Koodak" pitchFamily="2" charset="-78"/>
                      </a:endParaRPr>
                    </a:p>
                  </a:txBody>
                  <a:tcPr/>
                </a:tc>
                <a:tc>
                  <a:txBody>
                    <a:bodyPr/>
                    <a:lstStyle/>
                    <a:p>
                      <a:pPr algn="ctr"/>
                      <a:r>
                        <a:rPr lang="fa-IR" dirty="0" smtClean="0">
                          <a:cs typeface="B Koodak" pitchFamily="2" charset="-78"/>
                        </a:rPr>
                        <a:t>176</a:t>
                      </a:r>
                      <a:endParaRPr lang="en-US" dirty="0">
                        <a:cs typeface="B Koodak" pitchFamily="2" charset="-78"/>
                      </a:endParaRPr>
                    </a:p>
                  </a:txBody>
                  <a:tcPr/>
                </a:tc>
                <a:tc>
                  <a:txBody>
                    <a:bodyPr/>
                    <a:lstStyle/>
                    <a:p>
                      <a:pPr algn="ctr"/>
                      <a:r>
                        <a:rPr lang="fa-IR" dirty="0" smtClean="0">
                          <a:cs typeface="B Koodak" pitchFamily="2" charset="-78"/>
                        </a:rPr>
                        <a:t>کمتر از یک</a:t>
                      </a:r>
                      <a:r>
                        <a:rPr lang="fa-IR" baseline="0" dirty="0" smtClean="0">
                          <a:cs typeface="B Koodak" pitchFamily="2" charset="-78"/>
                        </a:rPr>
                        <a:t> ماه</a:t>
                      </a:r>
                      <a:endParaRPr lang="en-US" dirty="0">
                        <a:cs typeface="B Koodak" pitchFamily="2" charset="-78"/>
                      </a:endParaRPr>
                    </a:p>
                  </a:txBody>
                  <a:tcPr/>
                </a:tc>
              </a:tr>
              <a:tr h="370840">
                <a:tc>
                  <a:txBody>
                    <a:bodyPr/>
                    <a:lstStyle/>
                    <a:p>
                      <a:pPr algn="ctr"/>
                      <a:r>
                        <a:rPr lang="fa-IR" dirty="0" smtClean="0">
                          <a:cs typeface="B Koodak" pitchFamily="2" charset="-78"/>
                        </a:rPr>
                        <a:t>29</a:t>
                      </a:r>
                      <a:endParaRPr lang="en-US" dirty="0">
                        <a:cs typeface="B Koodak" pitchFamily="2" charset="-78"/>
                      </a:endParaRPr>
                    </a:p>
                  </a:txBody>
                  <a:tcPr/>
                </a:tc>
                <a:tc>
                  <a:txBody>
                    <a:bodyPr/>
                    <a:lstStyle/>
                    <a:p>
                      <a:pPr algn="ctr"/>
                      <a:r>
                        <a:rPr lang="fa-IR" dirty="0" smtClean="0">
                          <a:cs typeface="B Koodak" pitchFamily="2" charset="-78"/>
                        </a:rPr>
                        <a:t>-</a:t>
                      </a:r>
                      <a:endParaRPr lang="en-US" dirty="0">
                        <a:cs typeface="B Koodak" pitchFamily="2" charset="-78"/>
                      </a:endParaRPr>
                    </a:p>
                  </a:txBody>
                  <a:tcPr/>
                </a:tc>
                <a:tc>
                  <a:txBody>
                    <a:bodyPr/>
                    <a:lstStyle/>
                    <a:p>
                      <a:pPr algn="ctr"/>
                      <a:r>
                        <a:rPr lang="fa-IR" dirty="0" smtClean="0">
                          <a:cs typeface="B Koodak" pitchFamily="2" charset="-78"/>
                        </a:rPr>
                        <a:t>49</a:t>
                      </a:r>
                      <a:endParaRPr lang="en-US" dirty="0">
                        <a:cs typeface="B Koodak" pitchFamily="2" charset="-78"/>
                      </a:endParaRPr>
                    </a:p>
                  </a:txBody>
                  <a:tcPr/>
                </a:tc>
                <a:tc>
                  <a:txBody>
                    <a:bodyPr/>
                    <a:lstStyle/>
                    <a:p>
                      <a:pPr algn="ctr"/>
                      <a:r>
                        <a:rPr lang="fa-IR" dirty="0" smtClean="0">
                          <a:cs typeface="B Koodak" pitchFamily="2" charset="-78"/>
                        </a:rPr>
                        <a:t>یک ماه تا یک سال</a:t>
                      </a:r>
                      <a:endParaRPr lang="en-US" dirty="0">
                        <a:cs typeface="B Koodak" pitchFamily="2" charset="-78"/>
                      </a:endParaRPr>
                    </a:p>
                  </a:txBody>
                  <a:tcPr/>
                </a:tc>
              </a:tr>
              <a:tr h="370840">
                <a:tc>
                  <a:txBody>
                    <a:bodyPr/>
                    <a:lstStyle/>
                    <a:p>
                      <a:pPr algn="ctr"/>
                      <a:r>
                        <a:rPr lang="fa-IR" dirty="0" smtClean="0">
                          <a:cs typeface="B Koodak" pitchFamily="2" charset="-78"/>
                        </a:rPr>
                        <a:t>75</a:t>
                      </a:r>
                      <a:endParaRPr lang="en-US" dirty="0">
                        <a:cs typeface="B Koodak" pitchFamily="2" charset="-78"/>
                      </a:endParaRPr>
                    </a:p>
                  </a:txBody>
                  <a:tcPr/>
                </a:tc>
                <a:tc>
                  <a:txBody>
                    <a:bodyPr/>
                    <a:lstStyle/>
                    <a:p>
                      <a:pPr algn="ctr"/>
                      <a:r>
                        <a:rPr lang="fa-IR" dirty="0" smtClean="0">
                          <a:cs typeface="B Koodak" pitchFamily="2" charset="-78"/>
                        </a:rPr>
                        <a:t>91</a:t>
                      </a:r>
                      <a:endParaRPr lang="en-US" dirty="0">
                        <a:cs typeface="B Koodak" pitchFamily="2" charset="-78"/>
                      </a:endParaRPr>
                    </a:p>
                  </a:txBody>
                  <a:tcPr/>
                </a:tc>
                <a:tc>
                  <a:txBody>
                    <a:bodyPr/>
                    <a:lstStyle/>
                    <a:p>
                      <a:pPr algn="ctr"/>
                      <a:r>
                        <a:rPr lang="fa-IR" dirty="0" smtClean="0">
                          <a:cs typeface="B Koodak" pitchFamily="2" charset="-78"/>
                        </a:rPr>
                        <a:t>225</a:t>
                      </a:r>
                      <a:endParaRPr lang="en-US" dirty="0">
                        <a:cs typeface="B Koodak" pitchFamily="2" charset="-78"/>
                      </a:endParaRPr>
                    </a:p>
                  </a:txBody>
                  <a:tcPr/>
                </a:tc>
                <a:tc>
                  <a:txBody>
                    <a:bodyPr/>
                    <a:lstStyle/>
                    <a:p>
                      <a:pPr algn="ctr"/>
                      <a:r>
                        <a:rPr lang="fa-IR" dirty="0" smtClean="0">
                          <a:cs typeface="B Koodak" pitchFamily="2" charset="-78"/>
                        </a:rPr>
                        <a:t>کمتر از یک سال</a:t>
                      </a:r>
                      <a:endParaRPr lang="en-US" dirty="0">
                        <a:cs typeface="B Koodak" pitchFamily="2" charset="-78"/>
                      </a:endParaRP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50000"/>
              </a:lnSpc>
            </a:pPr>
            <a:endParaRPr lang="fa-IR"/>
          </a:p>
        </p:txBody>
      </p:sp>
      <p:sp>
        <p:nvSpPr>
          <p:cNvPr id="3" name="Content Placeholder 2"/>
          <p:cNvSpPr>
            <a:spLocks noGrp="1"/>
          </p:cNvSpPr>
          <p:nvPr>
            <p:ph idx="1"/>
          </p:nvPr>
        </p:nvSpPr>
        <p:spPr/>
        <p:txBody>
          <a:bodyPr>
            <a:normAutofit/>
          </a:bodyPr>
          <a:lstStyle/>
          <a:p>
            <a:pPr algn="justLow">
              <a:lnSpc>
                <a:spcPct val="150000"/>
              </a:lnSpc>
              <a:buNone/>
            </a:pPr>
            <a:r>
              <a:rPr lang="fa-IR" dirty="0" smtClean="0">
                <a:solidFill>
                  <a:schemeClr val="accent2">
                    <a:lumMod val="50000"/>
                  </a:schemeClr>
                </a:solidFill>
                <a:cs typeface="B Koodak" pitchFamily="2" charset="-78"/>
              </a:rPr>
              <a:t>با توجه به محدوديت زمان اخذ مجوز سقط قانوني و ضرورت آگاهي والدين براي غربالگري ناهنجاري جنين، مشاوره بايد در </a:t>
            </a:r>
            <a:r>
              <a:rPr lang="fa-IR" b="1" dirty="0" smtClean="0">
                <a:solidFill>
                  <a:schemeClr val="accent2">
                    <a:lumMod val="50000"/>
                  </a:schemeClr>
                </a:solidFill>
                <a:cs typeface="B Koodak" pitchFamily="2" charset="-78"/>
              </a:rPr>
              <a:t>اولين ملاقات بارداري (هفته 6 تا 10 بارداري) </a:t>
            </a:r>
            <a:r>
              <a:rPr lang="fa-IR" dirty="0" smtClean="0">
                <a:solidFill>
                  <a:schemeClr val="accent2">
                    <a:lumMod val="50000"/>
                  </a:schemeClr>
                </a:solidFill>
                <a:cs typeface="B Koodak" pitchFamily="2" charset="-78"/>
              </a:rPr>
              <a:t>انجام شود.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solidFill>
                  <a:srgbClr val="FF0000"/>
                </a:solidFill>
                <a:cs typeface="B Koodak" pitchFamily="2" charset="-78"/>
              </a:rPr>
              <a:t>مراحل غربالگری</a:t>
            </a:r>
            <a:br>
              <a:rPr lang="fa-IR" dirty="0" smtClean="0">
                <a:solidFill>
                  <a:srgbClr val="FF0000"/>
                </a:solidFill>
                <a:cs typeface="B Koodak" pitchFamily="2" charset="-78"/>
              </a:rPr>
            </a:br>
            <a:endParaRPr lang="en-US" dirty="0">
              <a:solidFill>
                <a:srgbClr val="FF0000"/>
              </a:solidFill>
            </a:endParaRPr>
          </a:p>
        </p:txBody>
      </p:sp>
      <p:sp>
        <p:nvSpPr>
          <p:cNvPr id="3" name="Content Placeholder 2"/>
          <p:cNvSpPr>
            <a:spLocks noGrp="1"/>
          </p:cNvSpPr>
          <p:nvPr>
            <p:ph idx="1"/>
          </p:nvPr>
        </p:nvSpPr>
        <p:spPr/>
        <p:txBody>
          <a:bodyPr>
            <a:normAutofit/>
          </a:bodyPr>
          <a:lstStyle/>
          <a:p>
            <a:pPr>
              <a:buNone/>
            </a:pPr>
            <a:r>
              <a:rPr lang="fa-IR" dirty="0" smtClean="0">
                <a:solidFill>
                  <a:schemeClr val="accent2">
                    <a:lumMod val="50000"/>
                  </a:schemeClr>
                </a:solidFill>
                <a:cs typeface="B Koodak" pitchFamily="2" charset="-78"/>
              </a:rPr>
              <a:t>1- مشاوره با خانم باردار</a:t>
            </a:r>
          </a:p>
          <a:p>
            <a:pPr>
              <a:buNone/>
            </a:pPr>
            <a:r>
              <a:rPr lang="fa-IR" smtClean="0">
                <a:solidFill>
                  <a:schemeClr val="accent2">
                    <a:lumMod val="50000"/>
                  </a:schemeClr>
                </a:solidFill>
                <a:cs typeface="B Koodak" pitchFamily="2" charset="-78"/>
              </a:rPr>
              <a:t>در مراکز بهداشتی درمانی و خانه های بهداشت</a:t>
            </a:r>
            <a:endParaRPr lang="fa-IR" dirty="0" smtClean="0">
              <a:solidFill>
                <a:schemeClr val="accent2">
                  <a:lumMod val="50000"/>
                </a:schemeClr>
              </a:solidFill>
              <a:cs typeface="B Koodak" pitchFamily="2" charset="-78"/>
            </a:endParaRP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pPr algn="ctr"/>
            <a:r>
              <a:rPr lang="fa-IR" sz="3200" dirty="0" smtClean="0">
                <a:solidFill>
                  <a:srgbClr val="C00000"/>
                </a:solidFill>
                <a:cs typeface="B Koodak" pitchFamily="2" charset="-78"/>
              </a:rPr>
              <a:t>در مشاوره با خانم باردار اطلاعات زیر ارائه می شود :</a:t>
            </a:r>
            <a:endParaRPr lang="fa-IR" sz="3200" dirty="0">
              <a:solidFill>
                <a:srgbClr val="C00000"/>
              </a:solidFill>
              <a:cs typeface="B Koodak" pitchFamily="2" charset="-78"/>
            </a:endParaRPr>
          </a:p>
        </p:txBody>
      </p:sp>
      <p:sp>
        <p:nvSpPr>
          <p:cNvPr id="3" name="Content Placeholder 2"/>
          <p:cNvSpPr>
            <a:spLocks noGrp="1"/>
          </p:cNvSpPr>
          <p:nvPr>
            <p:ph idx="1"/>
          </p:nvPr>
        </p:nvSpPr>
        <p:spPr>
          <a:xfrm>
            <a:off x="457200" y="1295400"/>
            <a:ext cx="8229600" cy="5029200"/>
          </a:xfrm>
        </p:spPr>
        <p:txBody>
          <a:bodyPr>
            <a:normAutofit fontScale="92500" lnSpcReduction="10000"/>
          </a:bodyPr>
          <a:lstStyle/>
          <a:p>
            <a:pPr>
              <a:lnSpc>
                <a:spcPct val="150000"/>
              </a:lnSpc>
            </a:pPr>
            <a:r>
              <a:rPr lang="fa-IR" dirty="0" smtClean="0">
                <a:solidFill>
                  <a:schemeClr val="accent1">
                    <a:lumMod val="50000"/>
                  </a:schemeClr>
                </a:solidFill>
                <a:cs typeface="B Koodak" pitchFamily="2" charset="-78"/>
              </a:rPr>
              <a:t>برخي اختلالات كروموزومي(تريزومي ها) در اين غربالگري كشف مي شود كه شايع ترين آن، سندرم داون است.</a:t>
            </a:r>
          </a:p>
          <a:p>
            <a:pPr>
              <a:lnSpc>
                <a:spcPct val="150000"/>
              </a:lnSpc>
            </a:pPr>
            <a:r>
              <a:rPr lang="fa-IR" dirty="0" smtClean="0">
                <a:solidFill>
                  <a:schemeClr val="accent1">
                    <a:lumMod val="50000"/>
                  </a:schemeClr>
                </a:solidFill>
                <a:cs typeface="B Koodak" pitchFamily="2" charset="-78"/>
              </a:rPr>
              <a:t>سندرم داون وقتي اتفاق مي افتد كه در زمان تقسيم سلولي، جنين به جاي 46 كروموزوم، 47 كروموزوم داشته باشد.</a:t>
            </a:r>
          </a:p>
          <a:p>
            <a:pPr>
              <a:lnSpc>
                <a:spcPct val="150000"/>
              </a:lnSpc>
            </a:pPr>
            <a:r>
              <a:rPr lang="fa-IR" dirty="0" smtClean="0">
                <a:solidFill>
                  <a:schemeClr val="accent1">
                    <a:lumMod val="50000"/>
                  </a:schemeClr>
                </a:solidFill>
                <a:cs typeface="B Koodak" pitchFamily="2" charset="-78"/>
              </a:rPr>
              <a:t>سندرم داون ممكن است به صورت تصادفي در هر بارداري اتفاق بيفتد. </a:t>
            </a:r>
          </a:p>
          <a:p>
            <a:pPr>
              <a:lnSpc>
                <a:spcPct val="150000"/>
              </a:lnSpc>
            </a:pPr>
            <a:r>
              <a:rPr lang="fa-IR" dirty="0" smtClean="0">
                <a:solidFill>
                  <a:schemeClr val="accent1">
                    <a:lumMod val="50000"/>
                  </a:schemeClr>
                </a:solidFill>
                <a:cs typeface="B Koodak" pitchFamily="2" charset="-78"/>
              </a:rPr>
              <a:t>حتي اگر سابقه فاميلي، خانوادگي و يا سابقه زايمان قبلي نوزاد مبتلا به سندرم داون وجود نداشته باشد، احتمال وقوع اين عارضه در بارداري فعلي همچنان وجود دارد.</a:t>
            </a:r>
          </a:p>
          <a:p>
            <a:pPr>
              <a:lnSpc>
                <a:spcPct val="150000"/>
              </a:lnSpc>
            </a:pPr>
            <a:r>
              <a:rPr lang="fa-IR" dirty="0" smtClean="0">
                <a:solidFill>
                  <a:schemeClr val="accent1">
                    <a:lumMod val="50000"/>
                  </a:schemeClr>
                </a:solidFill>
                <a:cs typeface="B Koodak" pitchFamily="2" charset="-78"/>
              </a:rPr>
              <a:t>با افزايش سن مادر، خطر وقوع سندرم داون افزايش مي يابد.</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457200"/>
          </a:xfrm>
        </p:spPr>
        <p:txBody>
          <a:bodyPr>
            <a:normAutofit fontScale="90000"/>
          </a:bodyPr>
          <a:lstStyle/>
          <a:p>
            <a:pPr algn="ctr"/>
            <a:r>
              <a:rPr lang="fa-IR" sz="3200" dirty="0" smtClean="0">
                <a:solidFill>
                  <a:srgbClr val="C00000"/>
                </a:solidFill>
                <a:cs typeface="B Koodak" pitchFamily="2" charset="-78"/>
              </a:rPr>
              <a:t>ادامه مشاوره</a:t>
            </a:r>
            <a:endParaRPr lang="fa-IR" sz="3200" dirty="0">
              <a:solidFill>
                <a:srgbClr val="C00000"/>
              </a:solidFill>
              <a:cs typeface="B Koodak" pitchFamily="2" charset="-78"/>
            </a:endParaRPr>
          </a:p>
        </p:txBody>
      </p:sp>
      <p:sp>
        <p:nvSpPr>
          <p:cNvPr id="3" name="Content Placeholder 2"/>
          <p:cNvSpPr>
            <a:spLocks noGrp="1"/>
          </p:cNvSpPr>
          <p:nvPr>
            <p:ph idx="1"/>
          </p:nvPr>
        </p:nvSpPr>
        <p:spPr>
          <a:xfrm>
            <a:off x="457200" y="762000"/>
            <a:ext cx="8229600" cy="5562600"/>
          </a:xfrm>
        </p:spPr>
        <p:txBody>
          <a:bodyPr>
            <a:normAutofit fontScale="85000" lnSpcReduction="10000"/>
          </a:bodyPr>
          <a:lstStyle/>
          <a:p>
            <a:pPr algn="justLow">
              <a:lnSpc>
                <a:spcPct val="150000"/>
              </a:lnSpc>
            </a:pPr>
            <a:r>
              <a:rPr lang="fa-IR" dirty="0" smtClean="0">
                <a:solidFill>
                  <a:schemeClr val="accent1">
                    <a:lumMod val="50000"/>
                  </a:schemeClr>
                </a:solidFill>
                <a:cs typeface="B Koodak" pitchFamily="2" charset="-78"/>
              </a:rPr>
              <a:t>نتايج غربالگري ناهنجاري جنين فقط ميزان خطر را نشان مي دهد. نتايج تستهاي تشخيص قطعي مثل آمنيوسنتزیا </a:t>
            </a:r>
            <a:r>
              <a:rPr lang="en-US" dirty="0" smtClean="0">
                <a:solidFill>
                  <a:schemeClr val="accent1">
                    <a:lumMod val="50000"/>
                  </a:schemeClr>
                </a:solidFill>
                <a:cs typeface="B Koodak" pitchFamily="2" charset="-78"/>
              </a:rPr>
              <a:t>CVS</a:t>
            </a:r>
            <a:r>
              <a:rPr lang="fa-IR" dirty="0" smtClean="0">
                <a:solidFill>
                  <a:schemeClr val="accent1">
                    <a:lumMod val="50000"/>
                  </a:schemeClr>
                </a:solidFill>
                <a:cs typeface="B Koodak" pitchFamily="2" charset="-78"/>
              </a:rPr>
              <a:t>ملاك ختم بارداري است.</a:t>
            </a:r>
          </a:p>
          <a:p>
            <a:pPr algn="justLow">
              <a:lnSpc>
                <a:spcPct val="150000"/>
              </a:lnSpc>
            </a:pPr>
            <a:r>
              <a:rPr lang="fa-IR" dirty="0" smtClean="0">
                <a:solidFill>
                  <a:schemeClr val="accent1">
                    <a:lumMod val="50000"/>
                  </a:schemeClr>
                </a:solidFill>
                <a:cs typeface="B Koodak" pitchFamily="2" charset="-78"/>
              </a:rPr>
              <a:t>انجام غربالگري و تشخيص ناهنجاري جنين </a:t>
            </a:r>
            <a:r>
              <a:rPr lang="fa-IR" b="1" dirty="0" smtClean="0">
                <a:solidFill>
                  <a:schemeClr val="accent1">
                    <a:lumMod val="50000"/>
                  </a:schemeClr>
                </a:solidFill>
                <a:cs typeface="B Koodak" pitchFamily="2" charset="-78"/>
              </a:rPr>
              <a:t>هزينه بر است و نيازمند مراجعه به مراكز معتبر و افراد متبحر در </a:t>
            </a:r>
            <a:r>
              <a:rPr lang="fa-IR" dirty="0" smtClean="0">
                <a:solidFill>
                  <a:schemeClr val="accent1">
                    <a:lumMod val="50000"/>
                  </a:schemeClr>
                </a:solidFill>
                <a:cs typeface="B Koodak" pitchFamily="2" charset="-78"/>
              </a:rPr>
              <a:t>شهرستان محل اقامت يا خارج از محل اقامت مي باشد.</a:t>
            </a:r>
          </a:p>
          <a:p>
            <a:pPr algn="justLow">
              <a:lnSpc>
                <a:spcPct val="150000"/>
              </a:lnSpc>
            </a:pPr>
            <a:r>
              <a:rPr lang="fa-IR" dirty="0" smtClean="0">
                <a:solidFill>
                  <a:schemeClr val="accent1">
                    <a:lumMod val="50000"/>
                  </a:schemeClr>
                </a:solidFill>
                <a:cs typeface="B Koodak" pitchFamily="2" charset="-78"/>
              </a:rPr>
              <a:t>اگر نتيجه غربالگري نشان دهنده خطر پايين باشدنياز به انجام روش هاي تشخيصي تهاجمي نيست، چنانچه نتيجه غربالگري نشان دهنده خطر بالا و مثبت باشد، از آنجا كه نتيجه مثبت به معناي ابتلا جنين به سندرم داون نيست، براي تشخيص قطعي نياز به انجام روش هاي تهاجمي شامل (نمونه برداري از پرزهاي بافت كوريون جفت) و آمنيوسنتز است. اين روش ها ممكن است </a:t>
            </a:r>
            <a:r>
              <a:rPr lang="fa-IR" b="1" dirty="0" smtClean="0">
                <a:solidFill>
                  <a:schemeClr val="accent1">
                    <a:lumMod val="50000"/>
                  </a:schemeClr>
                </a:solidFill>
                <a:cs typeface="B Koodak" pitchFamily="2" charset="-78"/>
              </a:rPr>
              <a:t>با عارضه همراه باشد.</a:t>
            </a:r>
          </a:p>
          <a:p>
            <a:pPr algn="justLow">
              <a:lnSpc>
                <a:spcPct val="150000"/>
              </a:lnSpc>
            </a:pPr>
            <a:r>
              <a:rPr lang="fa-IR" dirty="0" smtClean="0">
                <a:solidFill>
                  <a:schemeClr val="accent1">
                    <a:lumMod val="50000"/>
                  </a:schemeClr>
                </a:solidFill>
                <a:cs typeface="B Koodak" pitchFamily="2" charset="-78"/>
              </a:rPr>
              <a:t>جدي ترين عارضه روش هاي تشخيص تهاجمي، احتمال </a:t>
            </a:r>
            <a:r>
              <a:rPr lang="fa-IR" b="1" dirty="0" smtClean="0">
                <a:solidFill>
                  <a:schemeClr val="accent1">
                    <a:lumMod val="50000"/>
                  </a:schemeClr>
                </a:solidFill>
                <a:cs typeface="B Koodak" pitchFamily="2" charset="-78"/>
              </a:rPr>
              <a:t>سقط جنين سالم است.</a:t>
            </a:r>
            <a:endParaRPr lang="fa-IR" dirty="0">
              <a:solidFill>
                <a:schemeClr val="accent1">
                  <a:lumMod val="50000"/>
                </a:schemeClr>
              </a:solidFill>
              <a:cs typeface="B Koodak"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cstate="print"/>
          <a:srcRect/>
          <a:stretch>
            <a:fillRect/>
          </a:stretch>
        </p:blipFill>
        <p:spPr bwMode="auto">
          <a:xfrm>
            <a:off x="1981200" y="0"/>
            <a:ext cx="5591175" cy="66827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534400" cy="5791200"/>
          </a:xfrm>
        </p:spPr>
        <p:txBody>
          <a:bodyPr>
            <a:normAutofit lnSpcReduction="10000"/>
          </a:bodyPr>
          <a:lstStyle/>
          <a:p>
            <a:pPr algn="justLow">
              <a:lnSpc>
                <a:spcPct val="150000"/>
              </a:lnSpc>
              <a:buNone/>
            </a:pPr>
            <a:r>
              <a:rPr lang="fa-IR" dirty="0" smtClean="0">
                <a:solidFill>
                  <a:schemeClr val="accent2">
                    <a:lumMod val="50000"/>
                  </a:schemeClr>
                </a:solidFill>
                <a:cs typeface="B Koodak" pitchFamily="2" charset="-78"/>
              </a:rPr>
              <a:t>2-غربالگري ناهنجاري جنين در سه ماهه اول بارداري</a:t>
            </a:r>
          </a:p>
          <a:p>
            <a:pPr algn="justLow">
              <a:lnSpc>
                <a:spcPct val="150000"/>
              </a:lnSpc>
              <a:buNone/>
            </a:pPr>
            <a:r>
              <a:rPr lang="fa-IR" dirty="0" smtClean="0">
                <a:solidFill>
                  <a:schemeClr val="accent2">
                    <a:lumMod val="75000"/>
                  </a:schemeClr>
                </a:solidFill>
                <a:cs typeface="B Koodak" pitchFamily="2" charset="-78"/>
              </a:rPr>
              <a:t>در صورتي كه </a:t>
            </a:r>
            <a:r>
              <a:rPr lang="fa-IR" b="1" dirty="0" smtClean="0">
                <a:solidFill>
                  <a:schemeClr val="accent2">
                    <a:lumMod val="75000"/>
                  </a:schemeClr>
                </a:solidFill>
                <a:cs typeface="B Koodak" pitchFamily="2" charset="-78"/>
              </a:rPr>
              <a:t>پس از مشاوره، والدين متقاضي انجام غربالگري باشند، غربالگري ناهنجاري جنين در سه ماهه اول </a:t>
            </a:r>
            <a:r>
              <a:rPr lang="en-US" b="1" dirty="0" smtClean="0">
                <a:solidFill>
                  <a:schemeClr val="accent2">
                    <a:lumMod val="75000"/>
                  </a:schemeClr>
                </a:solidFill>
                <a:cs typeface="B Koodak" pitchFamily="2" charset="-78"/>
              </a:rPr>
              <a:t>(combined test)</a:t>
            </a:r>
            <a:r>
              <a:rPr lang="fa-IR" dirty="0" smtClean="0">
                <a:solidFill>
                  <a:schemeClr val="accent2">
                    <a:lumMod val="75000"/>
                  </a:schemeClr>
                </a:solidFill>
                <a:cs typeface="B Koodak" pitchFamily="2" charset="-78"/>
              </a:rPr>
              <a:t>به شرح زير درخواست مي شود:</a:t>
            </a:r>
          </a:p>
          <a:p>
            <a:pPr>
              <a:lnSpc>
                <a:spcPct val="150000"/>
              </a:lnSpc>
            </a:pPr>
            <a:r>
              <a:rPr lang="fa-IR" dirty="0" smtClean="0">
                <a:solidFill>
                  <a:schemeClr val="accent1">
                    <a:lumMod val="50000"/>
                  </a:schemeClr>
                </a:solidFill>
                <a:cs typeface="B Koodak" pitchFamily="2" charset="-78"/>
              </a:rPr>
              <a:t>آزمایش </a:t>
            </a:r>
            <a:r>
              <a:rPr lang="en-US" dirty="0" smtClean="0">
                <a:solidFill>
                  <a:schemeClr val="accent1">
                    <a:lumMod val="50000"/>
                  </a:schemeClr>
                </a:solidFill>
                <a:cs typeface="B Koodak" pitchFamily="2" charset="-78"/>
              </a:rPr>
              <a:t>free β </a:t>
            </a:r>
            <a:r>
              <a:rPr lang="en-US" dirty="0" err="1" smtClean="0">
                <a:solidFill>
                  <a:schemeClr val="accent1">
                    <a:lumMod val="50000"/>
                  </a:schemeClr>
                </a:solidFill>
                <a:cs typeface="B Koodak" pitchFamily="2" charset="-78"/>
              </a:rPr>
              <a:t>hCG</a:t>
            </a:r>
            <a:r>
              <a:rPr lang="en-US" dirty="0" smtClean="0">
                <a:solidFill>
                  <a:schemeClr val="accent1">
                    <a:lumMod val="50000"/>
                  </a:schemeClr>
                </a:solidFill>
                <a:cs typeface="B Koodak" pitchFamily="2" charset="-78"/>
              </a:rPr>
              <a:t> (human chorionic </a:t>
            </a:r>
            <a:r>
              <a:rPr lang="en-US" dirty="0" err="1" smtClean="0">
                <a:solidFill>
                  <a:schemeClr val="accent1">
                    <a:lumMod val="50000"/>
                  </a:schemeClr>
                </a:solidFill>
                <a:cs typeface="B Koodak" pitchFamily="2" charset="-78"/>
              </a:rPr>
              <a:t>gonadotropin</a:t>
            </a:r>
            <a:r>
              <a:rPr lang="en-US" dirty="0" smtClean="0">
                <a:solidFill>
                  <a:schemeClr val="accent1">
                    <a:lumMod val="50000"/>
                  </a:schemeClr>
                </a:solidFill>
                <a:cs typeface="B Koodak" pitchFamily="2" charset="-78"/>
              </a:rPr>
              <a:t>)</a:t>
            </a:r>
            <a:endParaRPr lang="fa-IR" dirty="0" smtClean="0">
              <a:solidFill>
                <a:schemeClr val="accent1">
                  <a:lumMod val="50000"/>
                </a:schemeClr>
              </a:solidFill>
              <a:cs typeface="B Koodak" pitchFamily="2" charset="-78"/>
            </a:endParaRPr>
          </a:p>
          <a:p>
            <a:pPr>
              <a:lnSpc>
                <a:spcPct val="150000"/>
              </a:lnSpc>
            </a:pPr>
            <a:r>
              <a:rPr lang="fa-IR" dirty="0" smtClean="0">
                <a:solidFill>
                  <a:schemeClr val="accent1">
                    <a:lumMod val="50000"/>
                  </a:schemeClr>
                </a:solidFill>
                <a:cs typeface="B Koodak" pitchFamily="2" charset="-78"/>
              </a:rPr>
              <a:t>آزمایش </a:t>
            </a:r>
            <a:r>
              <a:rPr lang="en-US" dirty="0" smtClean="0">
                <a:solidFill>
                  <a:schemeClr val="accent1">
                    <a:lumMod val="50000"/>
                  </a:schemeClr>
                </a:solidFill>
                <a:cs typeface="B Koodak" pitchFamily="2" charset="-78"/>
              </a:rPr>
              <a:t>PAPP-A (pregnancy-associated plasma protein A)</a:t>
            </a:r>
            <a:endParaRPr lang="fa-IR" dirty="0" smtClean="0">
              <a:solidFill>
                <a:schemeClr val="accent1">
                  <a:lumMod val="50000"/>
                </a:schemeClr>
              </a:solidFill>
              <a:cs typeface="B Koodak" pitchFamily="2" charset="-78"/>
            </a:endParaRPr>
          </a:p>
          <a:p>
            <a:pPr>
              <a:lnSpc>
                <a:spcPct val="150000"/>
              </a:lnSpc>
            </a:pPr>
            <a:r>
              <a:rPr lang="fa-IR" dirty="0" smtClean="0">
                <a:solidFill>
                  <a:schemeClr val="accent1">
                    <a:lumMod val="50000"/>
                  </a:schemeClr>
                </a:solidFill>
                <a:cs typeface="B Koodak" pitchFamily="2" charset="-78"/>
              </a:rPr>
              <a:t>سونوگرافی </a:t>
            </a:r>
            <a:r>
              <a:rPr lang="en-US" dirty="0" smtClean="0">
                <a:solidFill>
                  <a:schemeClr val="accent1">
                    <a:lumMod val="50000"/>
                  </a:schemeClr>
                </a:solidFill>
                <a:cs typeface="B Koodak" pitchFamily="2" charset="-78"/>
              </a:rPr>
              <a:t>NT (</a:t>
            </a:r>
            <a:r>
              <a:rPr lang="en-US" dirty="0" err="1" smtClean="0">
                <a:solidFill>
                  <a:schemeClr val="accent1">
                    <a:lumMod val="50000"/>
                  </a:schemeClr>
                </a:solidFill>
                <a:cs typeface="B Koodak" pitchFamily="2" charset="-78"/>
              </a:rPr>
              <a:t>nuchal</a:t>
            </a:r>
            <a:r>
              <a:rPr lang="en-US" dirty="0" smtClean="0">
                <a:solidFill>
                  <a:schemeClr val="accent1">
                    <a:lumMod val="50000"/>
                  </a:schemeClr>
                </a:solidFill>
                <a:cs typeface="B Koodak" pitchFamily="2" charset="-78"/>
              </a:rPr>
              <a:t> translucency)</a:t>
            </a:r>
            <a:r>
              <a:rPr lang="fa-IR" dirty="0" smtClean="0">
                <a:solidFill>
                  <a:schemeClr val="accent1">
                    <a:lumMod val="50000"/>
                  </a:schemeClr>
                </a:solidFill>
                <a:cs typeface="B Koodak" pitchFamily="2" charset="-78"/>
              </a:rPr>
              <a:t> استاندارد</a:t>
            </a:r>
            <a:endParaRPr lang="en-US" dirty="0" smtClean="0">
              <a:solidFill>
                <a:schemeClr val="accent1">
                  <a:lumMod val="50000"/>
                </a:schemeClr>
              </a:solidFill>
              <a:cs typeface="B Koodak" pitchFamily="2" charset="-78"/>
            </a:endParaRPr>
          </a:p>
          <a:p>
            <a:pPr algn="ctr">
              <a:lnSpc>
                <a:spcPct val="150000"/>
              </a:lnSpc>
              <a:buNone/>
            </a:pPr>
            <a:r>
              <a:rPr lang="fa-IR" dirty="0" smtClean="0">
                <a:solidFill>
                  <a:srgbClr val="C00000"/>
                </a:solidFill>
                <a:cs typeface="B Koodak" pitchFamily="2" charset="-78"/>
              </a:rPr>
              <a:t>زمان انجام غربالگری سه ماهه اول  ، شروع هفته 11 تا 13هفته +6 روز بارداری است.</a:t>
            </a:r>
            <a:endParaRPr lang="fa-IR" dirty="0">
              <a:solidFill>
                <a:srgbClr val="C00000"/>
              </a:solidFill>
              <a:cs typeface="B Koodak"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713</TotalTime>
  <Words>1326</Words>
  <Application>Microsoft Office PowerPoint</Application>
  <PresentationFormat>On-screen Show (4:3)</PresentationFormat>
  <Paragraphs>87</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Flow</vt:lpstr>
      <vt:lpstr>Visio</vt:lpstr>
      <vt:lpstr>غربالگری ناهنجاریهای  جنینی</vt:lpstr>
      <vt:lpstr>PowerPoint Presentation</vt:lpstr>
      <vt:lpstr>علل مرگ کودکان کمتر از یک سال در سال 93 بر اساس زیج حیاتی</vt:lpstr>
      <vt:lpstr>PowerPoint Presentation</vt:lpstr>
      <vt:lpstr>مراحل غربالگری </vt:lpstr>
      <vt:lpstr>در مشاوره با خانم باردار اطلاعات زیر ارائه می شود :</vt:lpstr>
      <vt:lpstr>ادامه مشاوره</vt:lpstr>
      <vt:lpstr>PowerPoint Presentation</vt:lpstr>
      <vt:lpstr>PowerPoint Presentation</vt:lpstr>
      <vt:lpstr>PowerPoint Presentation</vt:lpstr>
      <vt:lpstr>PowerPoint Presentation</vt:lpstr>
      <vt:lpstr>PowerPoint Presentation</vt:lpstr>
      <vt:lpstr>PowerPoint Presentation</vt:lpstr>
      <vt:lpstr>غربالگری سایر ناهنجاری ها</vt:lpstr>
      <vt:lpstr>PowerPoint Presentation</vt:lpstr>
      <vt:lpstr>سونوگرافی NTچیست؟</vt:lpstr>
      <vt:lpstr>ادامه</vt:lpstr>
      <vt:lpstr>آنچه باید در مراکز بهداشتی درمانی به مادران آموزش دهیم :</vt:lpstr>
      <vt:lpstr>آنچه در آزمایشگاه انجام می شود</vt:lpstr>
      <vt:lpstr>ادامه</vt:lpstr>
      <vt:lpstr>توجه داشته باشید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غربالگری ناهنجاری جنینی</dc:title>
  <dc:creator>bhe51</dc:creator>
  <cp:lastModifiedBy>ASUS PC</cp:lastModifiedBy>
  <cp:revision>134</cp:revision>
  <dcterms:created xsi:type="dcterms:W3CDTF">2006-08-16T00:00:00Z</dcterms:created>
  <dcterms:modified xsi:type="dcterms:W3CDTF">2016-09-27T07:43:39Z</dcterms:modified>
</cp:coreProperties>
</file>