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314" r:id="rId3"/>
    <p:sldId id="313" r:id="rId4"/>
    <p:sldId id="339" r:id="rId5"/>
    <p:sldId id="340" r:id="rId6"/>
    <p:sldId id="341" r:id="rId7"/>
    <p:sldId id="316" r:id="rId8"/>
    <p:sldId id="344" r:id="rId9"/>
    <p:sldId id="345" r:id="rId10"/>
    <p:sldId id="347" r:id="rId11"/>
    <p:sldId id="258" r:id="rId12"/>
    <p:sldId id="263" r:id="rId13"/>
    <p:sldId id="267" r:id="rId14"/>
    <p:sldId id="268" r:id="rId15"/>
    <p:sldId id="269" r:id="rId16"/>
    <p:sldId id="270" r:id="rId17"/>
    <p:sldId id="271" r:id="rId18"/>
    <p:sldId id="318" r:id="rId19"/>
    <p:sldId id="319" r:id="rId20"/>
    <p:sldId id="320" r:id="rId21"/>
    <p:sldId id="321" r:id="rId22"/>
    <p:sldId id="322" r:id="rId23"/>
    <p:sldId id="282" r:id="rId24"/>
    <p:sldId id="283" r:id="rId25"/>
    <p:sldId id="301" r:id="rId26"/>
    <p:sldId id="303" r:id="rId27"/>
    <p:sldId id="304" r:id="rId28"/>
    <p:sldId id="305" r:id="rId29"/>
    <p:sldId id="323" r:id="rId30"/>
    <p:sldId id="273" r:id="rId31"/>
    <p:sldId id="306" r:id="rId32"/>
    <p:sldId id="311" r:id="rId33"/>
    <p:sldId id="325" r:id="rId34"/>
    <p:sldId id="326" r:id="rId35"/>
    <p:sldId id="327" r:id="rId36"/>
    <p:sldId id="328" r:id="rId37"/>
    <p:sldId id="329" r:id="rId38"/>
    <p:sldId id="331" r:id="rId39"/>
    <p:sldId id="332" r:id="rId40"/>
    <p:sldId id="337" r:id="rId41"/>
    <p:sldId id="333" r:id="rId42"/>
    <p:sldId id="334" r:id="rId43"/>
    <p:sldId id="335" r:id="rId44"/>
    <p:sldId id="338" r:id="rId45"/>
    <p:sldId id="336" r:id="rId46"/>
    <p:sldId id="324" r:id="rId47"/>
    <p:sldId id="25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fa-IR" sz="2400" dirty="0">
                <a:solidFill>
                  <a:schemeClr val="tx1"/>
                </a:solidFill>
              </a:rPr>
              <a:t>مقایسه درصد 20 علت اول از کل علل مرگ افراد 30 تا 70 سال بر اساس گزارش نظام ثبت مرگ  در سال 1394   </a:t>
            </a:r>
          </a:p>
        </c:rich>
      </c:tx>
      <c:layout>
        <c:manualLayout>
          <c:xMode val="edge"/>
          <c:yMode val="edge"/>
          <c:x val="0.15394675925925927"/>
          <c:y val="4.2586324436718136E-2"/>
        </c:manualLayout>
      </c:layout>
      <c:overlay val="0"/>
      <c:spPr>
        <a:noFill/>
        <a:ln>
          <a:noFill/>
        </a:ln>
        <a:effectLst/>
      </c:spPr>
    </c:title>
    <c:autoTitleDeleted val="0"/>
    <c:plotArea>
      <c:layout>
        <c:manualLayout>
          <c:layoutTarget val="inner"/>
          <c:xMode val="edge"/>
          <c:yMode val="edge"/>
          <c:x val="3.8983311048383103E-2"/>
          <c:y val="8.7001168183789279E-2"/>
          <c:w val="0.92287137284922716"/>
          <c:h val="0.4437062412652964"/>
        </c:manualLayout>
      </c:layout>
      <c:barChart>
        <c:barDir val="col"/>
        <c:grouping val="clustered"/>
        <c:varyColors val="0"/>
        <c:ser>
          <c:idx val="0"/>
          <c:order val="0"/>
          <c:tx>
            <c:strRef>
              <c:f>Sheet1!$B$1</c:f>
              <c:strCache>
                <c:ptCount val="1"/>
                <c:pt idx="0">
                  <c:v>درصد</c:v>
                </c:pt>
              </c:strCache>
            </c:strRef>
          </c:tx>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0"/>
                <c:pt idx="0">
                  <c:v>سکته قلبی(رتبه 1)</c:v>
                </c:pt>
                <c:pt idx="1">
                  <c:v>سکته مغزی( رتبه 2)</c:v>
                </c:pt>
                <c:pt idx="2">
                  <c:v>حوادث مربوط به حوادث حمل و نقل( رتبه 3)</c:v>
                </c:pt>
                <c:pt idx="3">
                  <c:v>دیابت( رتبه 4)</c:v>
                </c:pt>
                <c:pt idx="4">
                  <c:v>سرطان معده(رتبه 5)</c:v>
                </c:pt>
                <c:pt idx="5">
                  <c:v>بیماریهای قلبی ناشی از فشار خون( رتبه 6)</c:v>
                </c:pt>
                <c:pt idx="6">
                  <c:v>سایر بیماریهای قلبی( رتبه 7)</c:v>
                </c:pt>
                <c:pt idx="7">
                  <c:v>سرطان ریه و برنش( رتبه 8)</c:v>
                </c:pt>
                <c:pt idx="8">
                  <c:v>سرطان پستان( رتبه 9)</c:v>
                </c:pt>
                <c:pt idx="9">
                  <c:v>سایر بیماریهای دستگاه تنفسی( رتبه 10)</c:v>
                </c:pt>
                <c:pt idx="10">
                  <c:v> سرطان سیستم عصبی مرکزی و مننژ( رتبه 11)</c:v>
                </c:pt>
                <c:pt idx="11">
                  <c:v>سایر بیماریهای دستگاه ادراری( رتبه 12)</c:v>
                </c:pt>
                <c:pt idx="12">
                  <c:v>سرطان کولون( رتبه 13)</c:v>
                </c:pt>
                <c:pt idx="13">
                  <c:v>سرطان کبد و سیستم صفراوی( رتبه 14)</c:v>
                </c:pt>
                <c:pt idx="14">
                  <c:v>پنومونی(رتبه15)</c:v>
                </c:pt>
                <c:pt idx="15">
                  <c:v>سایر بیماری های دستگاه گوارش(رتبه 16)</c:v>
                </c:pt>
                <c:pt idx="16">
                  <c:v>سایر سرطان های بدخیم(رتبه 17)</c:v>
                </c:pt>
                <c:pt idx="17">
                  <c:v>بیماریهای مزمن ریه و برنش (قلبی - ریوی)( رتبه 18)</c:v>
                </c:pt>
                <c:pt idx="18">
                  <c:v>سایر بیماریهای عروقی( رتبه 19)</c:v>
                </c:pt>
                <c:pt idx="19">
                  <c:v>خودکشی( رتبه 20)</c:v>
                </c:pt>
              </c:strCache>
            </c:strRef>
          </c:cat>
          <c:val>
            <c:numRef>
              <c:f>Sheet1!$B$2:$B$22</c:f>
              <c:numCache>
                <c:formatCode>General</c:formatCode>
                <c:ptCount val="21"/>
                <c:pt idx="0">
                  <c:v>20.09</c:v>
                </c:pt>
                <c:pt idx="1">
                  <c:v>7.56</c:v>
                </c:pt>
                <c:pt idx="2">
                  <c:v>6.6499999999999995</c:v>
                </c:pt>
                <c:pt idx="3">
                  <c:v>5.9700000000000006</c:v>
                </c:pt>
                <c:pt idx="4">
                  <c:v>3.25</c:v>
                </c:pt>
                <c:pt idx="5">
                  <c:v>2.84</c:v>
                </c:pt>
                <c:pt idx="6">
                  <c:v>2.5099999999999998</c:v>
                </c:pt>
                <c:pt idx="7">
                  <c:v>2.4</c:v>
                </c:pt>
                <c:pt idx="8">
                  <c:v>2.0699999999999998</c:v>
                </c:pt>
                <c:pt idx="9">
                  <c:v>2.0299999999999998</c:v>
                </c:pt>
                <c:pt idx="10">
                  <c:v>1.74</c:v>
                </c:pt>
                <c:pt idx="11">
                  <c:v>1.55</c:v>
                </c:pt>
                <c:pt idx="12">
                  <c:v>1.46</c:v>
                </c:pt>
                <c:pt idx="13">
                  <c:v>1.46</c:v>
                </c:pt>
                <c:pt idx="14">
                  <c:v>1.37</c:v>
                </c:pt>
                <c:pt idx="15">
                  <c:v>1.35</c:v>
                </c:pt>
                <c:pt idx="16">
                  <c:v>1.27</c:v>
                </c:pt>
                <c:pt idx="17">
                  <c:v>1.24</c:v>
                </c:pt>
                <c:pt idx="18">
                  <c:v>1.2</c:v>
                </c:pt>
                <c:pt idx="19">
                  <c:v>1.2</c:v>
                </c:pt>
              </c:numCache>
            </c:numRef>
          </c:val>
        </c:ser>
        <c:dLbls>
          <c:showLegendKey val="0"/>
          <c:showVal val="0"/>
          <c:showCatName val="0"/>
          <c:showSerName val="0"/>
          <c:showPercent val="0"/>
          <c:showBubbleSize val="0"/>
        </c:dLbls>
        <c:gapWidth val="219"/>
        <c:overlap val="-27"/>
        <c:axId val="282828800"/>
        <c:axId val="110185856"/>
      </c:barChart>
      <c:catAx>
        <c:axId val="28282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0185856"/>
        <c:crosses val="autoZero"/>
        <c:auto val="1"/>
        <c:lblAlgn val="ctr"/>
        <c:lblOffset val="100"/>
        <c:noMultiLvlLbl val="0"/>
      </c:catAx>
      <c:valAx>
        <c:axId val="110185856"/>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282828800"/>
        <c:crosses val="autoZero"/>
        <c:crossBetween val="between"/>
      </c:valAx>
      <c:spPr>
        <a:noFill/>
        <a:ln>
          <a:noFill/>
        </a:ln>
        <a:effectLst/>
      </c:spPr>
    </c:plotArea>
    <c:plotVisOnly val="1"/>
    <c:dispBlanksAs val="gap"/>
    <c:showDLblsOverMax val="0"/>
  </c:chart>
  <c:spPr>
    <a:noFill/>
    <a:ln>
      <a:solidFill>
        <a:srgbClr val="C8C6BD"/>
      </a:solidFill>
    </a:ln>
    <a:effectLst/>
  </c:spPr>
  <c:txPr>
    <a:bodyPr/>
    <a:lstStyle/>
    <a:p>
      <a:pPr>
        <a:defRPr sz="1200" b="1">
          <a:solidFill>
            <a:schemeClr val="tx1"/>
          </a:solidFill>
          <a:cs typeface="B Koodak" panose="00000700000000000000" pitchFamily="2" charset="-78"/>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1">
              <a:defRPr lang="fa-IR" sz="2400" b="1" i="0" u="none" strike="noStrike" kern="1200" spc="0" baseline="0" dirty="0">
                <a:solidFill>
                  <a:schemeClr val="tx1"/>
                </a:solidFill>
                <a:latin typeface="+mn-lt"/>
                <a:ea typeface="+mn-ea"/>
                <a:cs typeface="B Koodak" panose="00000700000000000000" pitchFamily="2" charset="-78"/>
              </a:defRPr>
            </a:pPr>
            <a:r>
              <a:rPr lang="fa-IR" sz="2400" b="1" i="0" u="none" strike="noStrike" kern="1200" spc="0" baseline="0" dirty="0">
                <a:solidFill>
                  <a:schemeClr val="tx1"/>
                </a:solidFill>
                <a:latin typeface="+mn-lt"/>
                <a:ea typeface="+mn-ea"/>
                <a:cs typeface="B Koodak" panose="00000700000000000000" pitchFamily="2" charset="-78"/>
              </a:rPr>
              <a:t>مقایسه درصد </a:t>
            </a:r>
            <a:r>
              <a:rPr lang="fa-IR" sz="2400" b="1" i="0" u="none" strike="noStrike" kern="1200" spc="0" baseline="0" dirty="0" smtClean="0">
                <a:solidFill>
                  <a:schemeClr val="tx1"/>
                </a:solidFill>
                <a:latin typeface="+mn-lt"/>
                <a:ea typeface="+mn-ea"/>
                <a:cs typeface="B Koodak" panose="00000700000000000000" pitchFamily="2" charset="-78"/>
              </a:rPr>
              <a:t>بیست علت اول مرگ از </a:t>
            </a:r>
            <a:r>
              <a:rPr lang="fa-IR" sz="2400" b="1" i="0" u="none" strike="noStrike" kern="1200" spc="0" baseline="0" dirty="0">
                <a:solidFill>
                  <a:schemeClr val="tx1"/>
                </a:solidFill>
                <a:latin typeface="+mn-lt"/>
                <a:ea typeface="+mn-ea"/>
                <a:cs typeface="B Koodak" panose="00000700000000000000" pitchFamily="2" charset="-78"/>
              </a:rPr>
              <a:t>علل مرگ </a:t>
            </a:r>
            <a:r>
              <a:rPr lang="fa-IR" sz="2400" b="1" i="0" u="dbl" strike="noStrike" kern="1200" spc="0" baseline="0" dirty="0">
                <a:solidFill>
                  <a:schemeClr val="tx1"/>
                </a:solidFill>
                <a:latin typeface="+mn-lt"/>
                <a:ea typeface="+mn-ea"/>
                <a:cs typeface="B Koodak" panose="00000700000000000000" pitchFamily="2" charset="-78"/>
              </a:rPr>
              <a:t>مردان</a:t>
            </a:r>
            <a:r>
              <a:rPr lang="fa-IR" sz="2400" b="1" i="0" u="none" strike="noStrike" kern="1200" spc="0" baseline="0" dirty="0">
                <a:solidFill>
                  <a:schemeClr val="tx1"/>
                </a:solidFill>
                <a:latin typeface="+mn-lt"/>
                <a:ea typeface="+mn-ea"/>
                <a:cs typeface="B Koodak" panose="00000700000000000000" pitchFamily="2" charset="-78"/>
              </a:rPr>
              <a:t> 30 تا 70 </a:t>
            </a:r>
            <a:r>
              <a:rPr lang="fa-IR" sz="2400" b="1" i="0" u="none" strike="noStrike" kern="1200" spc="0" baseline="0" dirty="0" smtClean="0">
                <a:solidFill>
                  <a:schemeClr val="tx1"/>
                </a:solidFill>
                <a:latin typeface="+mn-lt"/>
                <a:ea typeface="+mn-ea"/>
                <a:cs typeface="B Koodak" panose="00000700000000000000" pitchFamily="2" charset="-78"/>
              </a:rPr>
              <a:t>سال بر اساس گزارش نظام ثبت مرگ  </a:t>
            </a:r>
            <a:r>
              <a:rPr lang="fa-IR" sz="2400" b="1" i="0" u="none" strike="noStrike" kern="1200" spc="0" baseline="0" dirty="0">
                <a:solidFill>
                  <a:schemeClr val="tx1"/>
                </a:solidFill>
                <a:latin typeface="+mn-lt"/>
                <a:ea typeface="+mn-ea"/>
                <a:cs typeface="B Koodak" panose="00000700000000000000" pitchFamily="2" charset="-78"/>
              </a:rPr>
              <a:t>در سال 1394   </a:t>
            </a:r>
          </a:p>
        </c:rich>
      </c:tx>
      <c:layout>
        <c:manualLayout>
          <c:xMode val="edge"/>
          <c:yMode val="edge"/>
          <c:x val="0.15315057622276501"/>
          <c:y val="1.8977346374749512E-2"/>
        </c:manualLayout>
      </c:layout>
      <c:overlay val="0"/>
      <c:spPr>
        <a:noFill/>
        <a:ln>
          <a:noFill/>
        </a:ln>
        <a:effectLst/>
      </c:spPr>
    </c:title>
    <c:autoTitleDeleted val="0"/>
    <c:plotArea>
      <c:layout>
        <c:manualLayout>
          <c:layoutTarget val="inner"/>
          <c:xMode val="edge"/>
          <c:yMode val="edge"/>
          <c:x val="4.6924460590242564E-2"/>
          <c:y val="0.10674516076820925"/>
          <c:w val="0.95307553940975753"/>
          <c:h val="0.59469270886593706"/>
        </c:manualLayout>
      </c:layout>
      <c:barChart>
        <c:barDir val="col"/>
        <c:grouping val="clustered"/>
        <c:varyColors val="0"/>
        <c:ser>
          <c:idx val="0"/>
          <c:order val="0"/>
          <c:tx>
            <c:strRef>
              <c:f>Sheet1!$B$1</c:f>
              <c:strCache>
                <c:ptCount val="1"/>
                <c:pt idx="0">
                  <c:v>درصد</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2  Titr" panose="000007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0"/>
                <c:pt idx="0">
                  <c:v>سکته قلبی(رتبه 1)</c:v>
                </c:pt>
                <c:pt idx="1">
                  <c:v>حوادث مربوط به حوادث حمل و نقل( رتبه 3)</c:v>
                </c:pt>
                <c:pt idx="2">
                  <c:v>سکته مغزی( رتبه 2)</c:v>
                </c:pt>
                <c:pt idx="3">
                  <c:v>دیابت( رتبه 4)</c:v>
                </c:pt>
                <c:pt idx="4">
                  <c:v>سرطان معده(رتبه 5)</c:v>
                </c:pt>
                <c:pt idx="5">
                  <c:v>سرطان ریه و برنش( رتبه 6)</c:v>
                </c:pt>
                <c:pt idx="6">
                  <c:v>بیماریهای قلبی ناشی از فشار خون( رتبه 7)</c:v>
                </c:pt>
                <c:pt idx="7">
                  <c:v>سایر بیماریهای قلبی( رتبه 8)</c:v>
                </c:pt>
                <c:pt idx="8">
                  <c:v>سایر بیماریهای دستگاه تنفسی( رتبه 9)</c:v>
                </c:pt>
                <c:pt idx="9">
                  <c:v>خشونت به وسیله دیگران( رتبه 10)</c:v>
                </c:pt>
                <c:pt idx="10">
                  <c:v> سرطان سیستم عصبی مرکزی و مننژ( رتبه 11)</c:v>
                </c:pt>
                <c:pt idx="11">
                  <c:v>خودکشی( رتبه 12)</c:v>
                </c:pt>
                <c:pt idx="12">
                  <c:v>سایر بیماریهای دستگاه ادراری( رتبه 13)</c:v>
                </c:pt>
                <c:pt idx="13">
                  <c:v>بیماریهای مزمن ریه و برنش (قلبی - ریوی)( رتبه 14)</c:v>
                </c:pt>
                <c:pt idx="14">
                  <c:v>برخورد اجسام پرتابه و ساقط شده با فرد(رتبه 15)</c:v>
                </c:pt>
                <c:pt idx="15">
                  <c:v>سایر بیماری های دستگاه گوارش(رتبه 16)</c:v>
                </c:pt>
                <c:pt idx="16">
                  <c:v>پنومونی(رتبه17)</c:v>
                </c:pt>
                <c:pt idx="17">
                  <c:v>سرطان کبد و سیستم صفراوی( رتبه 18)</c:v>
                </c:pt>
                <c:pt idx="18">
                  <c:v>سرطان کولون( رتبه 19)</c:v>
                </c:pt>
                <c:pt idx="19">
                  <c:v>سایر بیماریهای عروقی( رتبه 20)</c:v>
                </c:pt>
              </c:strCache>
            </c:strRef>
          </c:cat>
          <c:val>
            <c:numRef>
              <c:f>Sheet1!$B$2:$B$22</c:f>
              <c:numCache>
                <c:formatCode>General</c:formatCode>
                <c:ptCount val="21"/>
                <c:pt idx="0">
                  <c:v>21.84</c:v>
                </c:pt>
                <c:pt idx="1">
                  <c:v>8.129999999999999</c:v>
                </c:pt>
                <c:pt idx="2">
                  <c:v>6.88</c:v>
                </c:pt>
                <c:pt idx="3">
                  <c:v>4.5999999999999996</c:v>
                </c:pt>
                <c:pt idx="4">
                  <c:v>3.4099999999999997</c:v>
                </c:pt>
                <c:pt idx="5">
                  <c:v>2.7</c:v>
                </c:pt>
                <c:pt idx="6">
                  <c:v>2.6</c:v>
                </c:pt>
                <c:pt idx="7">
                  <c:v>2.6</c:v>
                </c:pt>
                <c:pt idx="8">
                  <c:v>2</c:v>
                </c:pt>
                <c:pt idx="9">
                  <c:v>1.6300000000000001</c:v>
                </c:pt>
                <c:pt idx="10">
                  <c:v>1.61</c:v>
                </c:pt>
                <c:pt idx="11">
                  <c:v>1.47</c:v>
                </c:pt>
                <c:pt idx="12">
                  <c:v>1.44</c:v>
                </c:pt>
                <c:pt idx="13">
                  <c:v>1.43</c:v>
                </c:pt>
                <c:pt idx="14">
                  <c:v>1.41</c:v>
                </c:pt>
                <c:pt idx="15">
                  <c:v>1.36</c:v>
                </c:pt>
                <c:pt idx="16">
                  <c:v>1.35</c:v>
                </c:pt>
                <c:pt idx="17">
                  <c:v>1.33</c:v>
                </c:pt>
                <c:pt idx="18">
                  <c:v>1.32</c:v>
                </c:pt>
                <c:pt idx="19">
                  <c:v>1.24</c:v>
                </c:pt>
              </c:numCache>
            </c:numRef>
          </c:val>
        </c:ser>
        <c:dLbls>
          <c:showLegendKey val="0"/>
          <c:showVal val="0"/>
          <c:showCatName val="0"/>
          <c:showSerName val="0"/>
          <c:showPercent val="0"/>
          <c:showBubbleSize val="0"/>
        </c:dLbls>
        <c:gapWidth val="219"/>
        <c:overlap val="-27"/>
        <c:axId val="110279168"/>
        <c:axId val="102881472"/>
      </c:barChart>
      <c:catAx>
        <c:axId val="11027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B Koodak" panose="00000700000000000000" pitchFamily="2" charset="-78"/>
              </a:defRPr>
            </a:pPr>
            <a:endParaRPr lang="en-US"/>
          </a:p>
        </c:txPr>
        <c:crossAx val="102881472"/>
        <c:crosses val="autoZero"/>
        <c:auto val="1"/>
        <c:lblAlgn val="ctr"/>
        <c:lblOffset val="100"/>
        <c:noMultiLvlLbl val="0"/>
      </c:catAx>
      <c:valAx>
        <c:axId val="102881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2  Titr" panose="00000700000000000000" pitchFamily="2" charset="-78"/>
              </a:defRPr>
            </a:pPr>
            <a:endParaRPr lang="en-US"/>
          </a:p>
        </c:txPr>
        <c:crossAx val="1102791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C00000"/>
          </a:solidFill>
          <a:cs typeface="2  Titr" panose="00000700000000000000" pitchFamily="2" charset="-78"/>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0.07998</cdr:x>
      <cdr:y>0.04417</cdr:y>
    </cdr:from>
    <cdr:to>
      <cdr:x>0.07998</cdr:x>
      <cdr:y>0.13553</cdr:y>
    </cdr:to>
    <cdr:cxnSp macro="">
      <cdr:nvCxnSpPr>
        <cdr:cNvPr id="3" name="Straight Arrow Connector 2"/>
        <cdr:cNvCxnSpPr/>
      </cdr:nvCxnSpPr>
      <cdr:spPr>
        <a:xfrm xmlns:a="http://schemas.openxmlformats.org/drawingml/2006/main">
          <a:off x="877614" y="259152"/>
          <a:ext cx="0" cy="536028"/>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0.12628</cdr:x>
      <cdr:y>0.26241</cdr:y>
    </cdr:from>
    <cdr:to>
      <cdr:x>0.12628</cdr:x>
      <cdr:y>0.35377</cdr:y>
    </cdr:to>
    <cdr:cxnSp macro="">
      <cdr:nvCxnSpPr>
        <cdr:cNvPr id="4" name="Straight Arrow Connector 3"/>
        <cdr:cNvCxnSpPr/>
      </cdr:nvCxnSpPr>
      <cdr:spPr>
        <a:xfrm xmlns:a="http://schemas.openxmlformats.org/drawingml/2006/main">
          <a:off x="1385614" y="1539663"/>
          <a:ext cx="0" cy="536028"/>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0.21711</cdr:x>
      <cdr:y>0.2845</cdr:y>
    </cdr:from>
    <cdr:to>
      <cdr:x>0.21711</cdr:x>
      <cdr:y>0.37586</cdr:y>
    </cdr:to>
    <cdr:cxnSp macro="">
      <cdr:nvCxnSpPr>
        <cdr:cNvPr id="5" name="Straight Arrow Connector 4"/>
        <cdr:cNvCxnSpPr/>
      </cdr:nvCxnSpPr>
      <cdr:spPr>
        <a:xfrm xmlns:a="http://schemas.openxmlformats.org/drawingml/2006/main">
          <a:off x="2382345" y="1669291"/>
          <a:ext cx="0" cy="536028"/>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0.30508</cdr:x>
      <cdr:y>0.34959</cdr:y>
    </cdr:from>
    <cdr:to>
      <cdr:x>0.30508</cdr:x>
      <cdr:y>0.44094</cdr:y>
    </cdr:to>
    <cdr:cxnSp macro="">
      <cdr:nvCxnSpPr>
        <cdr:cNvPr id="6" name="Straight Arrow Connector 5"/>
        <cdr:cNvCxnSpPr/>
      </cdr:nvCxnSpPr>
      <cdr:spPr>
        <a:xfrm xmlns:a="http://schemas.openxmlformats.org/drawingml/2006/main">
          <a:off x="3347545" y="2051167"/>
          <a:ext cx="0" cy="536028"/>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0.43295</cdr:x>
      <cdr:y>0.36302</cdr:y>
    </cdr:from>
    <cdr:to>
      <cdr:x>0.43295</cdr:x>
      <cdr:y>0.45438</cdr:y>
    </cdr:to>
    <cdr:cxnSp macro="">
      <cdr:nvCxnSpPr>
        <cdr:cNvPr id="7" name="Straight Arrow Connector 6"/>
        <cdr:cNvCxnSpPr/>
      </cdr:nvCxnSpPr>
      <cdr:spPr>
        <a:xfrm xmlns:a="http://schemas.openxmlformats.org/drawingml/2006/main">
          <a:off x="4750676" y="2129995"/>
          <a:ext cx="0" cy="536028"/>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0.60999</cdr:x>
      <cdr:y>0.36899</cdr:y>
    </cdr:from>
    <cdr:to>
      <cdr:x>0.60999</cdr:x>
      <cdr:y>0.46035</cdr:y>
    </cdr:to>
    <cdr:cxnSp macro="">
      <cdr:nvCxnSpPr>
        <cdr:cNvPr id="8" name="Straight Arrow Connector 7"/>
        <cdr:cNvCxnSpPr/>
      </cdr:nvCxnSpPr>
      <cdr:spPr>
        <a:xfrm xmlns:a="http://schemas.openxmlformats.org/drawingml/2006/main">
          <a:off x="6693338" y="2165030"/>
          <a:ext cx="0" cy="536028"/>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0.91922</cdr:x>
      <cdr:y>0.38303</cdr:y>
    </cdr:from>
    <cdr:to>
      <cdr:x>0.91922</cdr:x>
      <cdr:y>0.47438</cdr:y>
    </cdr:to>
    <cdr:cxnSp macro="">
      <cdr:nvCxnSpPr>
        <cdr:cNvPr id="9" name="Straight Arrow Connector 8"/>
        <cdr:cNvCxnSpPr/>
      </cdr:nvCxnSpPr>
      <cdr:spPr>
        <a:xfrm xmlns:a="http://schemas.openxmlformats.org/drawingml/2006/main">
          <a:off x="10086427" y="2247362"/>
          <a:ext cx="0" cy="536028"/>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B06D3-8EC8-4F36-B52B-F70C19F65116}" type="datetimeFigureOut">
              <a:rPr lang="en-US" smtClean="0"/>
              <a:t>9/23/2017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99C99-C0F7-4697-90C2-FC026D91D89F}" type="slidenum">
              <a:rPr lang="en-US" smtClean="0"/>
              <a:t>‹#›</a:t>
            </a:fld>
            <a:endParaRPr lang="en-US"/>
          </a:p>
        </p:txBody>
      </p:sp>
    </p:spTree>
    <p:extLst>
      <p:ext uri="{BB962C8B-B14F-4D97-AF65-F5344CB8AC3E}">
        <p14:creationId xmlns:p14="http://schemas.microsoft.com/office/powerpoint/2010/main" val="108227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F1508-8A8F-4B40-9BE5-DB9555A4F362}" type="slidenum">
              <a:rPr lang="en-US" smtClean="0"/>
              <a:pPr/>
              <a:t>6</a:t>
            </a:fld>
            <a:endParaRPr lang="en-US"/>
          </a:p>
        </p:txBody>
      </p:sp>
    </p:spTree>
    <p:extLst>
      <p:ext uri="{BB962C8B-B14F-4D97-AF65-F5344CB8AC3E}">
        <p14:creationId xmlns:p14="http://schemas.microsoft.com/office/powerpoint/2010/main" val="166073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F1508-8A8F-4B40-9BE5-DB9555A4F362}" type="slidenum">
              <a:rPr lang="en-US" smtClean="0"/>
              <a:pPr/>
              <a:t>9</a:t>
            </a:fld>
            <a:endParaRPr lang="en-US"/>
          </a:p>
        </p:txBody>
      </p:sp>
    </p:spTree>
    <p:extLst>
      <p:ext uri="{BB962C8B-B14F-4D97-AF65-F5344CB8AC3E}">
        <p14:creationId xmlns:p14="http://schemas.microsoft.com/office/powerpoint/2010/main" val="198634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latin typeface="Arial" pitchFamily="34" charset="0"/>
              </a:rPr>
              <a:t>So lets talk about diabetes</a:t>
            </a:r>
          </a:p>
          <a:p>
            <a:pPr>
              <a:spcBef>
                <a:spcPct val="0"/>
              </a:spcBef>
            </a:pPr>
            <a:endParaRPr lang="en-US" smtClean="0">
              <a:latin typeface="Arial" pitchFamily="34" charset="0"/>
            </a:endParaRPr>
          </a:p>
          <a:p>
            <a:pPr>
              <a:spcBef>
                <a:spcPct val="0"/>
              </a:spcBef>
            </a:pPr>
            <a:r>
              <a:rPr lang="en-US" smtClean="0">
                <a:latin typeface="Arial" pitchFamily="34" charset="0"/>
              </a:rPr>
              <a:t>In people without diabetes, glucose (sugar) enters the cells and the blood glucose level remains in a stable range of about 70-99 mg/dl fasting (or when they have not eaten anything.)  Insulin (released from the pancreas) is the key that opens the doors to the cells and lets the cells use the glucose (sugar) for energy and activity.     </a:t>
            </a:r>
          </a:p>
          <a:p>
            <a:pPr>
              <a:spcBef>
                <a:spcPct val="0"/>
              </a:spcBef>
            </a:pPr>
            <a:r>
              <a:rPr lang="en-US" smtClean="0">
                <a:latin typeface="Arial" pitchFamily="34" charset="0"/>
              </a:rPr>
              <a:t>Insulin controls the rise in the blood glucose level following eating by: </a:t>
            </a:r>
          </a:p>
          <a:p>
            <a:pPr>
              <a:spcBef>
                <a:spcPct val="0"/>
              </a:spcBef>
            </a:pPr>
            <a:r>
              <a:rPr lang="en-US" smtClean="0">
                <a:latin typeface="Arial" pitchFamily="34" charset="0"/>
              </a:rPr>
              <a:t>1. stimulating the glucose to go into the cells and the tissues thus “lowering the blood sugar” and</a:t>
            </a:r>
          </a:p>
          <a:p>
            <a:pPr>
              <a:spcBef>
                <a:spcPct val="0"/>
              </a:spcBef>
            </a:pPr>
            <a:r>
              <a:rPr lang="en-US" smtClean="0">
                <a:latin typeface="Arial" pitchFamily="34" charset="0"/>
              </a:rPr>
              <a:t>2. preventing the liver from putting out into the blood stream, extra glucose that has been stored there in another form </a:t>
            </a:r>
          </a:p>
          <a:p>
            <a:pPr>
              <a:spcBef>
                <a:spcPct val="0"/>
              </a:spcBef>
            </a:pPr>
            <a:r>
              <a:rPr lang="en-US" smtClean="0">
                <a:latin typeface="Arial" pitchFamily="34" charset="0"/>
              </a:rPr>
              <a:t>3. preventing the pancreas from putting out glucagon which would lower the blood sugar</a:t>
            </a:r>
          </a:p>
        </p:txBody>
      </p:sp>
      <p:sp>
        <p:nvSpPr>
          <p:cNvPr id="22531" name="Slide Number Placeholder 3"/>
          <p:cNvSpPr>
            <a:spLocks noGrp="1"/>
          </p:cNvSpPr>
          <p:nvPr>
            <p:ph type="sldNum" sz="quarter" idx="5"/>
          </p:nvPr>
        </p:nvSpPr>
        <p:spPr/>
        <p:txBody>
          <a:bodyPr/>
          <a:lstStyle/>
          <a:p>
            <a:pPr>
              <a:defRPr/>
            </a:pPr>
            <a:fld id="{CD0532C1-D104-4925-985C-1253B76B3A8F}" type="slidenum">
              <a:rPr lang="en-US"/>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latin typeface="Arial" pitchFamily="34" charset="0"/>
              </a:rPr>
              <a:t>There are some major difference between Type 1 and 2 diabetes:</a:t>
            </a:r>
          </a:p>
          <a:p>
            <a:pPr>
              <a:spcBef>
                <a:spcPct val="0"/>
              </a:spcBef>
            </a:pPr>
            <a:r>
              <a:rPr lang="en-US" smtClean="0">
                <a:latin typeface="Arial" pitchFamily="34" charset="0"/>
              </a:rPr>
              <a:t>In Type 1 Diabetes the body does not make or doesn’t make enough insulin so that glucose can be used for energy and activity</a:t>
            </a:r>
          </a:p>
          <a:p>
            <a:pPr>
              <a:spcBef>
                <a:spcPct val="0"/>
              </a:spcBef>
            </a:pPr>
            <a:r>
              <a:rPr lang="en-US" b="1" smtClean="0">
                <a:latin typeface="Arial" pitchFamily="34" charset="0"/>
              </a:rPr>
              <a:t>Type 1</a:t>
            </a:r>
            <a:r>
              <a:rPr lang="en-US" smtClean="0">
                <a:latin typeface="Arial" pitchFamily="34" charset="0"/>
              </a:rPr>
              <a:t>:  Must have insulin to survive!!!!!  So, individuals with diabetes have to have their “insulin”  provided through another route. </a:t>
            </a:r>
          </a:p>
          <a:p>
            <a:pPr>
              <a:spcBef>
                <a:spcPct val="0"/>
              </a:spcBef>
            </a:pPr>
            <a:r>
              <a:rPr lang="en-US" smtClean="0">
                <a:latin typeface="Arial" pitchFamily="34" charset="0"/>
              </a:rPr>
              <a:t>At this current time the only route of administration of insulin is by an injection (shot) or by an insulin pump that gives insulin constantly in varying doses.    </a:t>
            </a:r>
          </a:p>
          <a:p>
            <a:pPr>
              <a:spcBef>
                <a:spcPct val="0"/>
              </a:spcBef>
            </a:pPr>
            <a:r>
              <a:rPr lang="en-US" b="1" smtClean="0">
                <a:latin typeface="Arial" pitchFamily="34" charset="0"/>
              </a:rPr>
              <a:t>Type 2</a:t>
            </a:r>
            <a:r>
              <a:rPr lang="en-US" smtClean="0">
                <a:latin typeface="Arial" pitchFamily="34" charset="0"/>
              </a:rPr>
              <a:t>: Insulin can and is often used to manage, but life style changes of meal plan, activity level or oral medications are used. </a:t>
            </a:r>
          </a:p>
        </p:txBody>
      </p:sp>
      <p:sp>
        <p:nvSpPr>
          <p:cNvPr id="26627" name="Slide Number Placeholder 3"/>
          <p:cNvSpPr>
            <a:spLocks noGrp="1"/>
          </p:cNvSpPr>
          <p:nvPr>
            <p:ph type="sldNum" sz="quarter" idx="5"/>
          </p:nvPr>
        </p:nvSpPr>
        <p:spPr/>
        <p:txBody>
          <a:bodyPr/>
          <a:lstStyle/>
          <a:p>
            <a:pPr>
              <a:defRPr/>
            </a:pPr>
            <a:fld id="{CD4ECEA1-0FAF-4108-B8E1-725442446D8B}" type="slidenum">
              <a:rPr lang="en-US"/>
              <a:pPr>
                <a:defRPr/>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225"/>
            <a:r>
              <a:rPr kumimoji="1" lang="en-US" b="1" smtClean="0">
                <a:solidFill>
                  <a:srgbClr val="000000"/>
                </a:solidFill>
                <a:latin typeface="Times New Roman" pitchFamily="18" charset="0"/>
              </a:rPr>
              <a:t>Type 1 Diabetes</a:t>
            </a:r>
            <a:r>
              <a:rPr kumimoji="1" lang="en-US" smtClean="0">
                <a:solidFill>
                  <a:srgbClr val="000000"/>
                </a:solidFill>
                <a:latin typeface="Times New Roman" pitchFamily="18" charset="0"/>
              </a:rPr>
              <a:t> </a:t>
            </a:r>
          </a:p>
          <a:p>
            <a:pPr defTabSz="911225"/>
            <a:endParaRPr kumimoji="1" lang="en-US" smtClean="0">
              <a:solidFill>
                <a:srgbClr val="000000"/>
              </a:solidFill>
              <a:latin typeface="Times New Roman" pitchFamily="18" charset="0"/>
            </a:endParaRPr>
          </a:p>
          <a:p>
            <a:pPr defTabSz="911225"/>
            <a:r>
              <a:rPr kumimoji="1" lang="en-US" smtClean="0">
                <a:solidFill>
                  <a:srgbClr val="000000"/>
                </a:solidFill>
                <a:latin typeface="Times New Roman" pitchFamily="18" charset="0"/>
              </a:rPr>
              <a:t>The pancreas can no longer produce enough insulin, so people with type 1 diabetes need multiple daily administrations of insulin to live.   </a:t>
            </a:r>
          </a:p>
          <a:p>
            <a:pPr defTabSz="911225"/>
            <a:endParaRPr kumimoji="1" lang="en-US" smtClean="0">
              <a:solidFill>
                <a:srgbClr val="000000"/>
              </a:solidFill>
              <a:latin typeface="Times New Roman" pitchFamily="18" charset="0"/>
            </a:endParaRPr>
          </a:p>
          <a:p>
            <a:pPr defTabSz="911225"/>
            <a:r>
              <a:rPr kumimoji="1" lang="en-US" smtClean="0">
                <a:solidFill>
                  <a:srgbClr val="000000"/>
                </a:solidFill>
                <a:latin typeface="Times New Roman" pitchFamily="18" charset="0"/>
              </a:rPr>
              <a:t>Type 1 diabetes can occur at any age, but the disease develops most often in children and young adults.</a:t>
            </a:r>
          </a:p>
          <a:p>
            <a:pPr defTabSz="911225"/>
            <a:endParaRPr kumimoji="1" lang="en-US" smtClean="0">
              <a:solidFill>
                <a:srgbClr val="000000"/>
              </a:solidFill>
              <a:latin typeface="Times New Roman" pitchFamily="18" charset="0"/>
            </a:endParaRPr>
          </a:p>
          <a:p>
            <a:pPr defTabSz="911225"/>
            <a:r>
              <a:rPr kumimoji="1" lang="en-US" smtClean="0">
                <a:solidFill>
                  <a:srgbClr val="000000"/>
                </a:solidFill>
                <a:latin typeface="Times New Roman" pitchFamily="18" charset="0"/>
              </a:rPr>
              <a:t>Type 1 diabetes accounts for about 5 to 10 percent of diagnosed diabetes in the United States.</a:t>
            </a:r>
          </a:p>
          <a:p>
            <a:pPr defTabSz="911225">
              <a:spcBef>
                <a:spcPct val="0"/>
              </a:spcBef>
            </a:pPr>
            <a:endParaRPr lang="en-US" smtClean="0">
              <a:latin typeface="Arial" pitchFamily="34" charset="0"/>
            </a:endParaRPr>
          </a:p>
        </p:txBody>
      </p:sp>
      <p:sp>
        <p:nvSpPr>
          <p:cNvPr id="28675" name="Slide Number Placeholder 3"/>
          <p:cNvSpPr>
            <a:spLocks noGrp="1"/>
          </p:cNvSpPr>
          <p:nvPr>
            <p:ph type="sldNum" sz="quarter" idx="5"/>
          </p:nvPr>
        </p:nvSpPr>
        <p:spPr/>
        <p:txBody>
          <a:bodyPr/>
          <a:lstStyle/>
          <a:p>
            <a:pPr>
              <a:defRPr/>
            </a:pPr>
            <a:fld id="{E21BFEAB-E09E-4BE5-B1E5-1D653A24B24D}" type="slidenum">
              <a:rPr lang="en-US"/>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10E6B5F-E63F-4B20-8913-9E2915B27A33}" type="datetimeFigureOut">
              <a:rPr lang="en-US" smtClean="0"/>
              <a:t>9/19/2017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863A62D-0281-49CF-A9BE-ADCE05A7898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E6B5F-E63F-4B20-8913-9E2915B27A33}"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A62D-0281-49CF-A9BE-ADCE05A789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E6B5F-E63F-4B20-8913-9E2915B27A33}"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A62D-0281-49CF-A9BE-ADCE05A789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5943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61FF21-D323-4FC9-9ABF-8A8D1AD9542F}" type="slidenum">
              <a:rPr lang="en-US"/>
              <a:pPr>
                <a:defRPr/>
              </a:pPr>
              <a:t>‹#›</a:t>
            </a:fld>
            <a:endParaRPr lang="en-US"/>
          </a:p>
        </p:txBody>
      </p:sp>
    </p:spTree>
    <p:extLst>
      <p:ext uri="{BB962C8B-B14F-4D97-AF65-F5344CB8AC3E}">
        <p14:creationId xmlns:p14="http://schemas.microsoft.com/office/powerpoint/2010/main" val="175229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0E6B5F-E63F-4B20-8913-9E2915B27A33}"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A62D-0281-49CF-A9BE-ADCE05A789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E6B5F-E63F-4B20-8913-9E2915B27A33}"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A62D-0281-49CF-A9BE-ADCE05A7898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10E6B5F-E63F-4B20-8913-9E2915B27A33}"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A62D-0281-49CF-A9BE-ADCE05A7898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0E6B5F-E63F-4B20-8913-9E2915B27A33}"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A62D-0281-49CF-A9BE-ADCE05A789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E6B5F-E63F-4B20-8913-9E2915B27A33}" type="datetimeFigureOut">
              <a:rPr lang="en-US" smtClean="0"/>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A62D-0281-49CF-A9BE-ADCE05A789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E6B5F-E63F-4B20-8913-9E2915B27A33}" type="datetimeFigureOut">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A62D-0281-49CF-A9BE-ADCE05A789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10E6B5F-E63F-4B20-8913-9E2915B27A33}" type="datetimeFigureOut">
              <a:rPr lang="en-US" smtClean="0"/>
              <a:t>9/19/2017</a:t>
            </a:fld>
            <a:endParaRPr lang="en-US"/>
          </a:p>
        </p:txBody>
      </p:sp>
      <p:sp>
        <p:nvSpPr>
          <p:cNvPr id="7" name="Slide Number Placeholder 6"/>
          <p:cNvSpPr>
            <a:spLocks noGrp="1"/>
          </p:cNvSpPr>
          <p:nvPr>
            <p:ph type="sldNum" sz="quarter" idx="12"/>
          </p:nvPr>
        </p:nvSpPr>
        <p:spPr/>
        <p:txBody>
          <a:bodyPr/>
          <a:lstStyle/>
          <a:p>
            <a:fld id="{7863A62D-0281-49CF-A9BE-ADCE05A7898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E6B5F-E63F-4B20-8913-9E2915B27A33}" type="datetimeFigureOut">
              <a:rPr lang="en-US" smtClean="0"/>
              <a:t>9/19/2017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863A62D-0281-49CF-A9BE-ADCE05A789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10E6B5F-E63F-4B20-8913-9E2915B27A33}" type="datetimeFigureOut">
              <a:rPr lang="en-US" smtClean="0"/>
              <a:t>9/19/2017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863A62D-0281-49CF-A9BE-ADCE05A789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362200"/>
            <a:ext cx="3429000" cy="2209800"/>
          </a:xfrm>
        </p:spPr>
        <p:txBody>
          <a:bodyPr>
            <a:noAutofit/>
          </a:bodyPr>
          <a:lstStyle/>
          <a:p>
            <a:pPr algn="ctr"/>
            <a:r>
              <a:rPr lang="fa-IR" sz="3200" b="1" dirty="0">
                <a:solidFill>
                  <a:srgbClr val="00B050"/>
                </a:solidFill>
                <a:cs typeface="B Nazanin" pitchFamily="2" charset="-78"/>
              </a:rPr>
              <a:t>فشارخون بالا ، دیابت و اختلالات چربی خون در سالمندان</a:t>
            </a:r>
            <a:br>
              <a:rPr lang="fa-IR" sz="3200" b="1" dirty="0">
                <a:solidFill>
                  <a:srgbClr val="00B050"/>
                </a:solidFill>
                <a:cs typeface="B Nazanin" pitchFamily="2" charset="-78"/>
              </a:rPr>
            </a:br>
            <a:endParaRPr lang="en-US" sz="3200" b="1" dirty="0">
              <a:solidFill>
                <a:srgbClr val="00B050"/>
              </a:solidFill>
              <a:cs typeface="B Nazanin" pitchFamily="2" charset="-78"/>
            </a:endParaRPr>
          </a:p>
        </p:txBody>
      </p:sp>
      <p:sp>
        <p:nvSpPr>
          <p:cNvPr id="3" name="Subtitle 2"/>
          <p:cNvSpPr>
            <a:spLocks noGrp="1"/>
          </p:cNvSpPr>
          <p:nvPr>
            <p:ph type="subTitle" idx="1"/>
          </p:nvPr>
        </p:nvSpPr>
        <p:spPr>
          <a:xfrm>
            <a:off x="4648200" y="5181600"/>
            <a:ext cx="3505200" cy="838200"/>
          </a:xfrm>
        </p:spPr>
        <p:txBody>
          <a:bodyPr>
            <a:noAutofit/>
          </a:bodyPr>
          <a:lstStyle/>
          <a:p>
            <a:pPr algn="ctr"/>
            <a:r>
              <a:rPr lang="fa-IR" sz="2400" b="1" dirty="0" smtClean="0">
                <a:solidFill>
                  <a:srgbClr val="0070C0"/>
                </a:solidFill>
                <a:cs typeface="B Nazanin" pitchFamily="2" charset="-78"/>
              </a:rPr>
              <a:t>واحد کنترل بیماریهای غیرواگیر</a:t>
            </a:r>
            <a:endParaRPr lang="en-US" sz="2400" b="1" dirty="0">
              <a:solidFill>
                <a:srgbClr val="0070C0"/>
              </a:solidFill>
              <a:cs typeface="B Nazanin" pitchFamily="2" charset="-78"/>
            </a:endParaRPr>
          </a:p>
        </p:txBody>
      </p:sp>
    </p:spTree>
    <p:extLst>
      <p:ext uri="{BB962C8B-B14F-4D97-AF65-F5344CB8AC3E}">
        <p14:creationId xmlns:p14="http://schemas.microsoft.com/office/powerpoint/2010/main" val="337349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800" b="1" dirty="0" smtClean="0">
                <a:solidFill>
                  <a:srgbClr val="00B050"/>
                </a:solidFill>
                <a:cs typeface="B Nazanin" pitchFamily="2" charset="-78"/>
              </a:rPr>
              <a:t>فشارخون بالا</a:t>
            </a:r>
            <a:endParaRPr lang="en-US" sz="4800" b="1" dirty="0">
              <a:solidFill>
                <a:srgbClr val="00B050"/>
              </a:solidFill>
              <a:cs typeface="B Nazanin"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3693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800600" cy="685800"/>
          </a:xfrm>
        </p:spPr>
        <p:txBody>
          <a:bodyPr>
            <a:normAutofit fontScale="90000"/>
          </a:bodyPr>
          <a:lstStyle/>
          <a:p>
            <a:r>
              <a:rPr lang="fa-IR" b="1" dirty="0" smtClean="0">
                <a:cs typeface="B Nazanin" pitchFamily="2" charset="-78"/>
              </a:rPr>
              <a:t>فشارخون بالا یا پرفشارخونی</a:t>
            </a:r>
            <a:endParaRPr lang="en-US" b="1" dirty="0">
              <a:cs typeface="B Nazanin" pitchFamily="2" charset="-78"/>
            </a:endParaRPr>
          </a:p>
        </p:txBody>
      </p:sp>
      <p:sp>
        <p:nvSpPr>
          <p:cNvPr id="4" name="Content Placeholder 3"/>
          <p:cNvSpPr>
            <a:spLocks noGrp="1"/>
          </p:cNvSpPr>
          <p:nvPr>
            <p:ph idx="1"/>
          </p:nvPr>
        </p:nvSpPr>
        <p:spPr>
          <a:xfrm>
            <a:off x="457200" y="1447800"/>
            <a:ext cx="8229600" cy="4953000"/>
          </a:xfrm>
        </p:spPr>
        <p:txBody>
          <a:bodyPr>
            <a:normAutofit/>
          </a:bodyPr>
          <a:lstStyle/>
          <a:p>
            <a:pPr lvl="0" algn="r" rtl="1">
              <a:lnSpc>
                <a:spcPct val="150000"/>
              </a:lnSpc>
              <a:buClr>
                <a:srgbClr val="94C600"/>
              </a:buClr>
            </a:pPr>
            <a:r>
              <a:rPr lang="fa-IR" sz="2800" dirty="0">
                <a:solidFill>
                  <a:srgbClr val="0070C0"/>
                </a:solidFill>
                <a:cs typeface="B Nazanin" pitchFamily="2" charset="-78"/>
              </a:rPr>
              <a:t>براساس گزارش سازمان بهداشت جهانی، فشارخون بالا بعد از دخانيات، به عنوان دومين عامل خطر اصلی مرگ در كشورهای در حال توسعه و سومين عامل خطر اصلی برای بيماری های غيرواگير معرفی شده است.</a:t>
            </a:r>
          </a:p>
          <a:p>
            <a:pPr lvl="0" algn="r" rtl="1">
              <a:lnSpc>
                <a:spcPct val="150000"/>
              </a:lnSpc>
              <a:buClr>
                <a:srgbClr val="94C600"/>
              </a:buClr>
            </a:pPr>
            <a:r>
              <a:rPr lang="ar-SA" sz="2800" dirty="0" smtClean="0">
                <a:solidFill>
                  <a:srgbClr val="0070C0"/>
                </a:solidFill>
                <a:cs typeface="B Nazanin" pitchFamily="2" charset="-78"/>
              </a:rPr>
              <a:t>با </a:t>
            </a:r>
            <a:r>
              <a:rPr lang="ar-SA" sz="2800" dirty="0">
                <a:solidFill>
                  <a:srgbClr val="0070C0"/>
                </a:solidFill>
                <a:cs typeface="B Nazanin" pitchFamily="2" charset="-78"/>
              </a:rPr>
              <a:t>تغيير در شيوه هاي زندگي ( مصرف غذاهاي مناسب و سالم ، افزايش فعاليت بدني و مصرف نكردن دخانيات ، كنترل وزن و فشارخون بالا ) مي توان حداقل 80% بيماريهاي قلبي عروقي ، 80% ديابت  نوع </a:t>
            </a:r>
            <a:r>
              <a:rPr lang="en-US" sz="2800" dirty="0">
                <a:solidFill>
                  <a:srgbClr val="0070C0"/>
                </a:solidFill>
                <a:cs typeface="B Nazanin" pitchFamily="2" charset="-78"/>
              </a:rPr>
              <a:t>II </a:t>
            </a:r>
            <a:r>
              <a:rPr lang="ar-SA" sz="2800" dirty="0">
                <a:solidFill>
                  <a:srgbClr val="0070C0"/>
                </a:solidFill>
                <a:cs typeface="B Nazanin" pitchFamily="2" charset="-78"/>
              </a:rPr>
              <a:t> و </a:t>
            </a:r>
            <a:endParaRPr lang="fa-IR" sz="2800" dirty="0" smtClean="0">
              <a:solidFill>
                <a:srgbClr val="0070C0"/>
              </a:solidFill>
              <a:cs typeface="B Nazanin" pitchFamily="2" charset="-78"/>
            </a:endParaRPr>
          </a:p>
          <a:p>
            <a:pPr marL="68580" lvl="0" indent="0" algn="r" rtl="1">
              <a:lnSpc>
                <a:spcPct val="150000"/>
              </a:lnSpc>
              <a:buClr>
                <a:srgbClr val="94C600"/>
              </a:buClr>
              <a:buNone/>
            </a:pPr>
            <a:r>
              <a:rPr lang="ar-SA" sz="2800" dirty="0" smtClean="0">
                <a:solidFill>
                  <a:srgbClr val="0070C0"/>
                </a:solidFill>
                <a:cs typeface="B Nazanin" pitchFamily="2" charset="-78"/>
              </a:rPr>
              <a:t> </a:t>
            </a:r>
            <a:r>
              <a:rPr lang="ar-SA" sz="2800" b="1" baseline="-25000" dirty="0">
                <a:solidFill>
                  <a:srgbClr val="0070C0"/>
                </a:solidFill>
                <a:cs typeface="B Nazanin" pitchFamily="2" charset="-78"/>
              </a:rPr>
              <a:t>3</a:t>
            </a:r>
            <a:r>
              <a:rPr lang="ar-SA" sz="2800" dirty="0">
                <a:solidFill>
                  <a:srgbClr val="0070C0"/>
                </a:solidFill>
                <a:cs typeface="B Nazanin" pitchFamily="2" charset="-78"/>
              </a:rPr>
              <a:t> / </a:t>
            </a:r>
            <a:r>
              <a:rPr lang="ar-SA" sz="2800" b="1" baseline="30000" dirty="0">
                <a:solidFill>
                  <a:srgbClr val="0070C0"/>
                </a:solidFill>
                <a:cs typeface="B Nazanin" pitchFamily="2" charset="-78"/>
              </a:rPr>
              <a:t>1</a:t>
            </a:r>
            <a:r>
              <a:rPr lang="ar-SA" sz="2800" dirty="0">
                <a:solidFill>
                  <a:srgbClr val="0070C0"/>
                </a:solidFill>
                <a:cs typeface="B Nazanin" pitchFamily="2" charset="-78"/>
              </a:rPr>
              <a:t> سرطان</a:t>
            </a:r>
            <a:r>
              <a:rPr lang="fa-IR" sz="2800" dirty="0">
                <a:solidFill>
                  <a:srgbClr val="0070C0"/>
                </a:solidFill>
                <a:cs typeface="B Nazanin" pitchFamily="2" charset="-78"/>
              </a:rPr>
              <a:t> </a:t>
            </a:r>
            <a:r>
              <a:rPr lang="ar-SA" sz="2800" dirty="0">
                <a:solidFill>
                  <a:srgbClr val="0070C0"/>
                </a:solidFill>
                <a:cs typeface="B Nazanin" pitchFamily="2" charset="-78"/>
              </a:rPr>
              <a:t>ها را كاهش داد.</a:t>
            </a:r>
            <a:endParaRPr lang="en-US" sz="2800" dirty="0">
              <a:solidFill>
                <a:srgbClr val="0070C0"/>
              </a:solidFill>
              <a:cs typeface="B Nazanin" pitchFamily="2" charset="-78"/>
            </a:endParaRPr>
          </a:p>
          <a:p>
            <a:pPr lvl="0" algn="r" rtl="1">
              <a:buClr>
                <a:srgbClr val="94C600"/>
              </a:buClr>
            </a:pPr>
            <a:endParaRPr lang="en-US" sz="2800" dirty="0">
              <a:solidFill>
                <a:srgbClr val="0070C0"/>
              </a:solidFill>
              <a:cs typeface="B Nazanin" pitchFamily="2" charset="-78"/>
            </a:endParaRPr>
          </a:p>
          <a:p>
            <a:endParaRPr lang="en-US" dirty="0">
              <a:solidFill>
                <a:srgbClr val="0070C0"/>
              </a:solidFill>
              <a:cs typeface="B Nazanin" pitchFamily="2" charset="-78"/>
            </a:endParaRPr>
          </a:p>
        </p:txBody>
      </p:sp>
    </p:spTree>
    <p:extLst>
      <p:ext uri="{BB962C8B-B14F-4D97-AF65-F5344CB8AC3E}">
        <p14:creationId xmlns:p14="http://schemas.microsoft.com/office/powerpoint/2010/main" val="258675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4648200" cy="685800"/>
          </a:xfrm>
        </p:spPr>
        <p:txBody>
          <a:bodyPr>
            <a:noAutofit/>
          </a:bodyPr>
          <a:lstStyle/>
          <a:p>
            <a:r>
              <a:rPr lang="fa-IR" b="1" dirty="0" smtClean="0">
                <a:solidFill>
                  <a:srgbClr val="00B050"/>
                </a:solidFill>
                <a:cs typeface="B Nazanin" pitchFamily="2" charset="-78"/>
              </a:rPr>
              <a:t>طبقه بندی فشارخون </a:t>
            </a:r>
            <a:endParaRPr lang="en-US" b="1" dirty="0">
              <a:solidFill>
                <a:srgbClr val="00B050"/>
              </a:solidFill>
              <a:cs typeface="B Nazanin" pitchFamily="2" charset="-78"/>
            </a:endParaRPr>
          </a:p>
        </p:txBody>
      </p:sp>
      <p:sp>
        <p:nvSpPr>
          <p:cNvPr id="11266" name="Content Placeholder 2"/>
          <p:cNvSpPr>
            <a:spLocks noGrp="1"/>
          </p:cNvSpPr>
          <p:nvPr>
            <p:ph idx="1"/>
          </p:nvPr>
        </p:nvSpPr>
        <p:spPr>
          <a:xfrm>
            <a:off x="609600" y="1447800"/>
            <a:ext cx="8001000" cy="4724400"/>
          </a:xfrm>
        </p:spPr>
        <p:txBody>
          <a:bodyPr>
            <a:normAutofit/>
          </a:bodyPr>
          <a:lstStyle/>
          <a:p>
            <a:pPr algn="r" rtl="1" eaLnBrk="1" hangingPunct="1"/>
            <a:r>
              <a:rPr lang="fa-IR" sz="2400" b="1" dirty="0" smtClean="0">
                <a:solidFill>
                  <a:srgbClr val="C00000"/>
                </a:solidFill>
                <a:cs typeface="B Nazanin" pitchFamily="2" charset="-78"/>
              </a:rPr>
              <a:t>فشار سیستولی</a:t>
            </a:r>
            <a:r>
              <a:rPr lang="fa-IR" sz="2400" b="1" dirty="0" smtClean="0">
                <a:solidFill>
                  <a:srgbClr val="0070C0"/>
                </a:solidFill>
                <a:cs typeface="B Nazanin" pitchFamily="2" charset="-78"/>
              </a:rPr>
              <a:t>؛ حداکثر فشار عروق خونی، زمانی است که قلب منقبض می شود و خون به داخل سرخرگ ها رانده می شود. وقتی اولین صدای ضربان قلب شنیده می شود، فشار سیستولی اندازه گیری می شود که منعکس کننده کار قلب است و می تواند وابسته به فعالیت فرد باشد.</a:t>
            </a:r>
          </a:p>
          <a:p>
            <a:pPr algn="r" rtl="1" eaLnBrk="1" hangingPunct="1"/>
            <a:endParaRPr lang="en-US" sz="2400" b="1" dirty="0" smtClean="0">
              <a:solidFill>
                <a:srgbClr val="0070C0"/>
              </a:solidFill>
              <a:cs typeface="B Nazanin" pitchFamily="2" charset="-78"/>
            </a:endParaRPr>
          </a:p>
          <a:p>
            <a:pPr algn="r" rtl="1" eaLnBrk="1" hangingPunct="1"/>
            <a:r>
              <a:rPr lang="fa-IR" sz="2400" b="1" dirty="0" smtClean="0">
                <a:solidFill>
                  <a:srgbClr val="C00000"/>
                </a:solidFill>
                <a:cs typeface="B Nazanin" pitchFamily="2" charset="-78"/>
              </a:rPr>
              <a:t>فشار دیاستولی</a:t>
            </a:r>
            <a:r>
              <a:rPr lang="fa-IR" sz="2400" b="1" dirty="0" smtClean="0">
                <a:solidFill>
                  <a:srgbClr val="0070C0"/>
                </a:solidFill>
                <a:cs typeface="B Nazanin" pitchFamily="2" charset="-78"/>
              </a:rPr>
              <a:t>؛ پایین ترین فشار عروق خونی، زمانی است که قلب در حال استراحت است و با خون پر می شود. بالا رفتن فشار خون دیاستولی علامتی از سفتی و تنگی سرخرگ های کوچک و متوسط </a:t>
            </a:r>
            <a:r>
              <a:rPr lang="fa-IR" sz="2400" b="1" dirty="0" smtClean="0">
                <a:solidFill>
                  <a:srgbClr val="0070C0"/>
                </a:solidFill>
                <a:cs typeface="B Nazanin" pitchFamily="2" charset="-78"/>
              </a:rPr>
              <a:t>است.</a:t>
            </a:r>
            <a:endParaRPr lang="en-US" sz="2400" b="1" dirty="0" smtClean="0">
              <a:solidFill>
                <a:srgbClr val="0070C0"/>
              </a:solidFill>
              <a:cs typeface="B Nazanin" pitchFamily="2" charset="-78"/>
            </a:endParaRPr>
          </a:p>
        </p:txBody>
      </p:sp>
    </p:spTree>
    <p:extLst>
      <p:ext uri="{BB962C8B-B14F-4D97-AF65-F5344CB8AC3E}">
        <p14:creationId xmlns:p14="http://schemas.microsoft.com/office/powerpoint/2010/main" val="3330361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rtlCol="0">
            <a:normAutofit fontScale="90000"/>
          </a:bodyPr>
          <a:lstStyle/>
          <a:p>
            <a:pPr algn="ctr" eaLnBrk="1" fontAlgn="auto" hangingPunct="1">
              <a:lnSpc>
                <a:spcPct val="150000"/>
              </a:lnSpc>
              <a:spcAft>
                <a:spcPts val="0"/>
              </a:spcAft>
              <a:defRPr/>
            </a:pPr>
            <a:r>
              <a:rPr lang="fa-IR" dirty="0" smtClean="0">
                <a:solidFill>
                  <a:srgbClr val="00B050"/>
                </a:solidFill>
                <a:cs typeface="B Titr" pitchFamily="2" charset="-78"/>
              </a:rPr>
              <a:t>عوامل خطر </a:t>
            </a:r>
            <a:br>
              <a:rPr lang="fa-IR" dirty="0" smtClean="0">
                <a:solidFill>
                  <a:srgbClr val="00B050"/>
                </a:solidFill>
                <a:cs typeface="B Titr" pitchFamily="2" charset="-78"/>
              </a:rPr>
            </a:br>
            <a:r>
              <a:rPr lang="fa-IR" dirty="0" smtClean="0">
                <a:solidFill>
                  <a:srgbClr val="00B050"/>
                </a:solidFill>
                <a:cs typeface="B Titr" pitchFamily="2" charset="-78"/>
              </a:rPr>
              <a:t>ایجاد بیماری فشارخون بالای اولیه</a:t>
            </a:r>
            <a:endParaRPr dirty="0" smtClean="0">
              <a:solidFill>
                <a:srgbClr val="00B050"/>
              </a:solidFill>
              <a:cs typeface="B Titr" pitchFamily="2" charset="-78"/>
            </a:endParaRP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032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533400" y="357188"/>
            <a:ext cx="8001000" cy="6043612"/>
          </a:xfrm>
        </p:spPr>
        <p:txBody>
          <a:bodyPr>
            <a:normAutofit/>
          </a:bodyPr>
          <a:lstStyle/>
          <a:p>
            <a:pPr marL="411480" indent="-342900" algn="r" rtl="1" eaLnBrk="1" hangingPunct="1">
              <a:lnSpc>
                <a:spcPct val="150000"/>
              </a:lnSpc>
              <a:buClr>
                <a:srgbClr val="C00000"/>
              </a:buClr>
              <a:buFont typeface="+mj-lt"/>
              <a:buAutoNum type="arabicPeriod"/>
            </a:pPr>
            <a:endParaRPr lang="fa-IR" sz="1800" b="1" dirty="0" smtClean="0">
              <a:solidFill>
                <a:srgbClr val="0070C0"/>
              </a:solidFill>
              <a:cs typeface="B Nazanin" pitchFamily="2" charset="-78"/>
            </a:endParaRPr>
          </a:p>
          <a:p>
            <a:pPr marL="0" indent="0" algn="r" rtl="1">
              <a:lnSpc>
                <a:spcPct val="150000"/>
              </a:lnSpc>
              <a:buClr>
                <a:srgbClr val="C00000"/>
              </a:buClr>
              <a:buNone/>
            </a:pPr>
            <a:r>
              <a:rPr lang="fa-IR" sz="1800" b="1" dirty="0" smtClean="0">
                <a:solidFill>
                  <a:srgbClr val="0070C0"/>
                </a:solidFill>
                <a:cs typeface="B Nazanin" pitchFamily="2" charset="-78"/>
              </a:rPr>
              <a:t>اینکه </a:t>
            </a:r>
            <a:r>
              <a:rPr lang="fa-IR" sz="1800" b="1" dirty="0" smtClean="0">
                <a:solidFill>
                  <a:srgbClr val="0070C0"/>
                </a:solidFill>
                <a:cs typeface="B Nazanin" pitchFamily="2" charset="-78"/>
              </a:rPr>
              <a:t>چرا بعضی از ما بیش از دیگران، فشار خون بالا داریم کاملاً مشخص نشده است، اما برخی عوامل خطر ایجاد آن شناخته شده اند.</a:t>
            </a:r>
          </a:p>
          <a:p>
            <a:pPr marL="68580" indent="0" algn="r" rtl="1" eaLnBrk="1" hangingPunct="1">
              <a:lnSpc>
                <a:spcPct val="150000"/>
              </a:lnSpc>
              <a:buClr>
                <a:srgbClr val="C00000"/>
              </a:buClr>
              <a:buNone/>
            </a:pPr>
            <a:r>
              <a:rPr lang="fa-IR" sz="1800" b="1" dirty="0" smtClean="0">
                <a:solidFill>
                  <a:srgbClr val="C00000"/>
                </a:solidFill>
                <a:cs typeface="B Nazanin" pitchFamily="2" charset="-78"/>
              </a:rPr>
              <a:t>1. سن</a:t>
            </a:r>
            <a:r>
              <a:rPr lang="fa-IR" sz="1800" b="1" dirty="0" smtClean="0">
                <a:solidFill>
                  <a:srgbClr val="0070C0"/>
                </a:solidFill>
                <a:cs typeface="B Nazanin" pitchFamily="2" charset="-78"/>
              </a:rPr>
              <a:t>: فشار خون به طور ثابت از 20 تا 40 سالگی افزایش می یابد و بعد از آن تمایل دارد که با سرعت بیشتری بالا رود.</a:t>
            </a:r>
          </a:p>
          <a:p>
            <a:pPr marL="68580" indent="0" algn="r" rtl="1" eaLnBrk="1" hangingPunct="1">
              <a:lnSpc>
                <a:spcPct val="150000"/>
              </a:lnSpc>
              <a:buClr>
                <a:srgbClr val="C00000"/>
              </a:buClr>
              <a:buNone/>
            </a:pPr>
            <a:r>
              <a:rPr lang="fa-IR" sz="1800" b="1" dirty="0" smtClean="0">
                <a:solidFill>
                  <a:srgbClr val="C00000"/>
                </a:solidFill>
                <a:cs typeface="B Nazanin" pitchFamily="2" charset="-78"/>
              </a:rPr>
              <a:t>2. جنس</a:t>
            </a:r>
            <a:r>
              <a:rPr lang="fa-IR" sz="1800" b="1" dirty="0" smtClean="0">
                <a:solidFill>
                  <a:srgbClr val="0070C0"/>
                </a:solidFill>
                <a:cs typeface="B Nazanin" pitchFamily="2" charset="-78"/>
              </a:rPr>
              <a:t>: در دهه های دوم و سوم زندگی فشار خون زنان مختصری پایین تر از فشار خون مردان است. اما بر اثر تغییرات هورمونی (به طور مثال در حاملگی یا مصرف قرص های ضدبارداری) ممکن است شرایط تغییر کند. همین مورد در زنانی که هورمون جایگزین (استروژن) مصرف می کنند، صحت دارد.</a:t>
            </a:r>
          </a:p>
          <a:p>
            <a:pPr marL="68580" indent="0" algn="r" rtl="1" eaLnBrk="1" hangingPunct="1">
              <a:lnSpc>
                <a:spcPct val="150000"/>
              </a:lnSpc>
              <a:buClr>
                <a:srgbClr val="C00000"/>
              </a:buClr>
              <a:buNone/>
            </a:pPr>
            <a:r>
              <a:rPr lang="fa-IR" sz="1800" b="1" dirty="0" smtClean="0">
                <a:solidFill>
                  <a:srgbClr val="C00000"/>
                </a:solidFill>
                <a:cs typeface="B Nazanin" pitchFamily="2" charset="-78"/>
              </a:rPr>
              <a:t>3. نژاد</a:t>
            </a:r>
            <a:r>
              <a:rPr lang="fa-IR" sz="1800" b="1" dirty="0" smtClean="0">
                <a:solidFill>
                  <a:srgbClr val="0070C0"/>
                </a:solidFill>
                <a:cs typeface="B Nazanin" pitchFamily="2" charset="-78"/>
              </a:rPr>
              <a:t>: بعضی نژادها مانند سیاهپوستان بیشتر از دیگران در معرض خطر ابتلا به فشار خون بالا هستند که ممکن است تا حدودی به روش دفع نمک بدن وابسته باشد.</a:t>
            </a:r>
          </a:p>
          <a:p>
            <a:pPr marL="68580" indent="0" algn="r" rtl="1">
              <a:lnSpc>
                <a:spcPct val="150000"/>
              </a:lnSpc>
              <a:buClr>
                <a:srgbClr val="C00000"/>
              </a:buClr>
              <a:buNone/>
            </a:pPr>
            <a:r>
              <a:rPr lang="fa-IR" sz="1800" b="1" dirty="0" smtClean="0">
                <a:solidFill>
                  <a:srgbClr val="C00000"/>
                </a:solidFill>
                <a:cs typeface="B Nazanin" pitchFamily="2" charset="-78"/>
              </a:rPr>
              <a:t>4. سابقه </a:t>
            </a:r>
            <a:r>
              <a:rPr lang="fa-IR" sz="1800" b="1" dirty="0" smtClean="0">
                <a:solidFill>
                  <a:srgbClr val="C00000"/>
                </a:solidFill>
                <a:cs typeface="B Nazanin" pitchFamily="2" charset="-78"/>
              </a:rPr>
              <a:t>خانوادگی</a:t>
            </a:r>
            <a:r>
              <a:rPr lang="fa-IR" sz="1800" b="1" dirty="0" smtClean="0">
                <a:solidFill>
                  <a:srgbClr val="0070C0"/>
                </a:solidFill>
                <a:cs typeface="B Nazanin" pitchFamily="2" charset="-78"/>
              </a:rPr>
              <a:t>: اگر یکی از والدین یا هر دو فشار خون بالا داشته باشند، خطر ابتلا به این بیماری دو برابر می شود</a:t>
            </a:r>
            <a:r>
              <a:rPr lang="fa-IR" sz="1800" b="1" dirty="0">
                <a:solidFill>
                  <a:srgbClr val="0070C0"/>
                </a:solidFill>
                <a:cs typeface="B Nazanin" pitchFamily="2" charset="-78"/>
              </a:rPr>
              <a:t>. </a:t>
            </a:r>
            <a:r>
              <a:rPr lang="fa-IR" sz="1800" b="1" dirty="0" smtClean="0">
                <a:solidFill>
                  <a:srgbClr val="0070C0"/>
                </a:solidFill>
                <a:cs typeface="B Nazanin" pitchFamily="2" charset="-78"/>
              </a:rPr>
              <a:t>.</a:t>
            </a:r>
          </a:p>
        </p:txBody>
      </p:sp>
    </p:spTree>
    <p:extLst>
      <p:ext uri="{BB962C8B-B14F-4D97-AF65-F5344CB8AC3E}">
        <p14:creationId xmlns:p14="http://schemas.microsoft.com/office/powerpoint/2010/main" val="1853117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strips(downLeft)">
                                      <p:cBhvr>
                                        <p:cTn id="7" dur="500"/>
                                        <p:tgtEl>
                                          <p:spTgt spid="2150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strips(downLeft)">
                                      <p:cBhvr>
                                        <p:cTn id="12" dur="500"/>
                                        <p:tgtEl>
                                          <p:spTgt spid="215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506">
                                            <p:txEl>
                                              <p:pRg st="3" end="3"/>
                                            </p:txEl>
                                          </p:spTgt>
                                        </p:tgtEl>
                                        <p:attrNameLst>
                                          <p:attrName>style.visibility</p:attrName>
                                        </p:attrNameLst>
                                      </p:cBhvr>
                                      <p:to>
                                        <p:strVal val="visible"/>
                                      </p:to>
                                    </p:set>
                                    <p:animEffect transition="in" filter="strips(downLeft)">
                                      <p:cBhvr>
                                        <p:cTn id="17" dur="500"/>
                                        <p:tgtEl>
                                          <p:spTgt spid="2150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1506">
                                            <p:txEl>
                                              <p:pRg st="4" end="4"/>
                                            </p:txEl>
                                          </p:spTgt>
                                        </p:tgtEl>
                                        <p:attrNameLst>
                                          <p:attrName>style.visibility</p:attrName>
                                        </p:attrNameLst>
                                      </p:cBhvr>
                                      <p:to>
                                        <p:strVal val="visible"/>
                                      </p:to>
                                    </p:set>
                                    <p:animEffect transition="in" filter="strips(downLeft)">
                                      <p:cBhvr>
                                        <p:cTn id="22" dur="500"/>
                                        <p:tgtEl>
                                          <p:spTgt spid="2150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1506">
                                            <p:txEl>
                                              <p:pRg st="5" end="5"/>
                                            </p:txEl>
                                          </p:spTgt>
                                        </p:tgtEl>
                                        <p:attrNameLst>
                                          <p:attrName>style.visibility</p:attrName>
                                        </p:attrNameLst>
                                      </p:cBhvr>
                                      <p:to>
                                        <p:strVal val="visible"/>
                                      </p:to>
                                    </p:set>
                                    <p:animEffect transition="in" filter="strips(downLeft)">
                                      <p:cBhvr>
                                        <p:cTn id="27" dur="5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4294967295"/>
          </p:nvPr>
        </p:nvSpPr>
        <p:spPr>
          <a:xfrm>
            <a:off x="457200" y="914399"/>
            <a:ext cx="8153400" cy="5562601"/>
          </a:xfrm>
        </p:spPr>
        <p:txBody>
          <a:bodyPr>
            <a:normAutofit lnSpcReduction="10000"/>
          </a:bodyPr>
          <a:lstStyle/>
          <a:p>
            <a:pPr marL="36576" indent="0" algn="r" rtl="1" eaLnBrk="1" fontAlgn="auto" hangingPunct="1">
              <a:spcAft>
                <a:spcPts val="0"/>
              </a:spcAft>
              <a:buClr>
                <a:srgbClr val="C00000"/>
              </a:buClr>
              <a:buNone/>
              <a:defRPr/>
            </a:pPr>
            <a:r>
              <a:rPr lang="fa-IR" sz="2000" dirty="0" smtClean="0">
                <a:solidFill>
                  <a:srgbClr val="C00000"/>
                </a:solidFill>
                <a:cs typeface="B Koodak" pitchFamily="2" charset="-78"/>
              </a:rPr>
              <a:t>5. </a:t>
            </a:r>
            <a:r>
              <a:rPr lang="fa-IR" sz="1800" b="1" dirty="0">
                <a:solidFill>
                  <a:srgbClr val="C00000"/>
                </a:solidFill>
                <a:cs typeface="B Nazanin" pitchFamily="2" charset="-78"/>
              </a:rPr>
              <a:t>دخانیات: </a:t>
            </a:r>
          </a:p>
          <a:p>
            <a:pPr marL="1084263" indent="-285750" algn="r" rtl="1">
              <a:defRPr/>
            </a:pPr>
            <a:r>
              <a:rPr lang="fa-IR" sz="1800" b="1" dirty="0">
                <a:solidFill>
                  <a:srgbClr val="0070C0"/>
                </a:solidFill>
                <a:cs typeface="B Nazanin" pitchFamily="2" charset="-78"/>
              </a:rPr>
              <a:t>شانس بیماری قلبی را 2 تا 3 برابر افزایش می دهد.</a:t>
            </a:r>
          </a:p>
          <a:p>
            <a:pPr marL="1084263" indent="-285750" algn="r" rtl="1">
              <a:defRPr/>
            </a:pPr>
            <a:r>
              <a:rPr lang="fa-IR" sz="1800" b="1" dirty="0">
                <a:solidFill>
                  <a:srgbClr val="0070C0"/>
                </a:solidFill>
                <a:cs typeface="B Nazanin" pitchFamily="2" charset="-78"/>
              </a:rPr>
              <a:t>سیگار باعث افزایش </a:t>
            </a:r>
            <a:r>
              <a:rPr lang="en-US" sz="1800" b="1" dirty="0">
                <a:solidFill>
                  <a:srgbClr val="0070C0"/>
                </a:solidFill>
                <a:cs typeface="B Nazanin" pitchFamily="2" charset="-78"/>
              </a:rPr>
              <a:t>LDL</a:t>
            </a:r>
            <a:r>
              <a:rPr lang="fa-IR" sz="1800" b="1" dirty="0">
                <a:solidFill>
                  <a:srgbClr val="0070C0"/>
                </a:solidFill>
                <a:cs typeface="B Nazanin" pitchFamily="2" charset="-78"/>
              </a:rPr>
              <a:t> و کاهش </a:t>
            </a:r>
            <a:r>
              <a:rPr lang="en-US" sz="1800" b="1" dirty="0">
                <a:solidFill>
                  <a:srgbClr val="0070C0"/>
                </a:solidFill>
                <a:cs typeface="B Nazanin" pitchFamily="2" charset="-78"/>
              </a:rPr>
              <a:t>HDL</a:t>
            </a:r>
            <a:r>
              <a:rPr lang="fa-IR" sz="1800" b="1" dirty="0">
                <a:solidFill>
                  <a:srgbClr val="0070C0"/>
                </a:solidFill>
                <a:cs typeface="B Nazanin" pitchFamily="2" charset="-78"/>
              </a:rPr>
              <a:t> می شود.</a:t>
            </a:r>
          </a:p>
          <a:p>
            <a:pPr marL="1084263" indent="-285750" algn="r" rtl="1">
              <a:lnSpc>
                <a:spcPct val="160000"/>
              </a:lnSpc>
              <a:defRPr/>
            </a:pPr>
            <a:r>
              <a:rPr lang="fa-IR" sz="1800" b="1" dirty="0">
                <a:solidFill>
                  <a:srgbClr val="0070C0"/>
                </a:solidFill>
                <a:cs typeface="B Nazanin" pitchFamily="2" charset="-78"/>
              </a:rPr>
              <a:t>تنگ شدن عروق</a:t>
            </a:r>
            <a:endParaRPr lang="fa-IR" sz="1800" b="1" dirty="0">
              <a:solidFill>
                <a:srgbClr val="0070C0"/>
              </a:solidFill>
              <a:cs typeface="B Nazanin" pitchFamily="2" charset="-78"/>
            </a:endParaRPr>
          </a:p>
          <a:p>
            <a:pPr marL="1084263" indent="-285750" algn="r" rtl="1">
              <a:lnSpc>
                <a:spcPct val="160000"/>
              </a:lnSpc>
              <a:defRPr/>
            </a:pPr>
            <a:r>
              <a:rPr lang="fa-IR" sz="1800" b="1" dirty="0">
                <a:solidFill>
                  <a:srgbClr val="0070C0"/>
                </a:solidFill>
                <a:cs typeface="B Nazanin" pitchFamily="2" charset="-78"/>
              </a:rPr>
              <a:t>کاهش توانایی حمل اکسیژن توسط خون </a:t>
            </a:r>
          </a:p>
          <a:p>
            <a:pPr marL="1084263" indent="-285750" algn="r" rtl="1">
              <a:lnSpc>
                <a:spcPct val="160000"/>
              </a:lnSpc>
              <a:defRPr/>
            </a:pPr>
            <a:r>
              <a:rPr lang="fa-IR" sz="1800" b="1" dirty="0">
                <a:solidFill>
                  <a:srgbClr val="0070C0"/>
                </a:solidFill>
                <a:cs typeface="B Nazanin" pitchFamily="2" charset="-78"/>
              </a:rPr>
              <a:t>افزایش سطح فیبرینوژن و چسبندگی پلاکت ها</a:t>
            </a:r>
          </a:p>
          <a:p>
            <a:pPr marL="0" indent="0" algn="r" rtl="1">
              <a:lnSpc>
                <a:spcPct val="160000"/>
              </a:lnSpc>
              <a:buNone/>
              <a:defRPr/>
            </a:pPr>
            <a:r>
              <a:rPr lang="fa-IR" sz="1800" b="1" dirty="0">
                <a:solidFill>
                  <a:srgbClr val="C00000"/>
                </a:solidFill>
                <a:cs typeface="B Nazanin" pitchFamily="2" charset="-78"/>
              </a:rPr>
              <a:t>6. اضافه وزن و چاقی</a:t>
            </a:r>
            <a:r>
              <a:rPr lang="fa-IR" sz="1800" b="1" dirty="0">
                <a:solidFill>
                  <a:srgbClr val="0070C0"/>
                </a:solidFill>
                <a:cs typeface="B Nazanin" pitchFamily="2" charset="-78"/>
              </a:rPr>
              <a:t>: چاقی علامت خطری برای فشار خون بالا است. وزن بالا سبب فشار روی قلب می شود.</a:t>
            </a:r>
          </a:p>
          <a:p>
            <a:pPr marL="0" indent="0" algn="r" rtl="1">
              <a:lnSpc>
                <a:spcPct val="160000"/>
              </a:lnSpc>
              <a:buNone/>
              <a:defRPr/>
            </a:pPr>
            <a:r>
              <a:rPr lang="fa-IR" sz="1800" b="1" dirty="0">
                <a:solidFill>
                  <a:srgbClr val="C00000"/>
                </a:solidFill>
                <a:cs typeface="B Nazanin" pitchFamily="2" charset="-78"/>
              </a:rPr>
              <a:t>7. رژیم غذایی</a:t>
            </a:r>
            <a:r>
              <a:rPr lang="fa-IR" sz="1800" b="1" dirty="0">
                <a:solidFill>
                  <a:srgbClr val="0070C0"/>
                </a:solidFill>
                <a:cs typeface="B Nazanin" pitchFamily="2" charset="-78"/>
              </a:rPr>
              <a:t>: رژیم پر از چربی و نمک، فاقد پ</a:t>
            </a:r>
            <a:r>
              <a:rPr lang="fa-IR" sz="1800" b="1" dirty="0">
                <a:solidFill>
                  <a:srgbClr val="0070C0"/>
                </a:solidFill>
                <a:cs typeface="B Nazanin" pitchFamily="2" charset="-78"/>
              </a:rPr>
              <a:t>تاسیم، کلسیم و منیزیم و فسفر باعث بالا رفتن فشار خون می شود. </a:t>
            </a:r>
            <a:endParaRPr lang="fa-IR" sz="1800" b="1" dirty="0">
              <a:solidFill>
                <a:srgbClr val="0070C0"/>
              </a:solidFill>
              <a:cs typeface="B Nazanin" pitchFamily="2" charset="-78"/>
            </a:endParaRPr>
          </a:p>
          <a:p>
            <a:pPr marL="0" indent="0" algn="r" rtl="1" eaLnBrk="1" fontAlgn="auto" hangingPunct="1">
              <a:lnSpc>
                <a:spcPct val="150000"/>
              </a:lnSpc>
              <a:spcAft>
                <a:spcPts val="0"/>
              </a:spcAft>
              <a:buNone/>
              <a:defRPr/>
            </a:pPr>
            <a:r>
              <a:rPr lang="fa-IR" sz="1800" b="1" dirty="0">
                <a:solidFill>
                  <a:srgbClr val="C00000"/>
                </a:solidFill>
                <a:cs typeface="B Nazanin" pitchFamily="2" charset="-78"/>
              </a:rPr>
              <a:t>8. الکل: </a:t>
            </a:r>
            <a:r>
              <a:rPr lang="fa-IR" sz="1800" b="1" dirty="0">
                <a:solidFill>
                  <a:srgbClr val="0070C0"/>
                </a:solidFill>
                <a:cs typeface="B Nazanin" pitchFamily="2" charset="-78"/>
              </a:rPr>
              <a:t>اثرات حاد و مزمن الکل، مستقل از سایر عوامل است. مصرف مداوم و روزانه الکل، فشار سیستولی را 6.6 و دیاستولی را 4.7 میلیمتر جیوه بیش از کسانی که به صورت هفتگی مصرف می کنند بالا می برد.</a:t>
            </a:r>
          </a:p>
          <a:p>
            <a:pPr marL="420624" indent="-384048" algn="r" rtl="1" eaLnBrk="1" fontAlgn="auto" hangingPunct="1">
              <a:spcAft>
                <a:spcPts val="0"/>
              </a:spcAft>
              <a:buFont typeface="Arial" charset="0"/>
              <a:buNone/>
              <a:defRPr/>
            </a:pPr>
            <a:endParaRPr lang="en-US" sz="2000" dirty="0" smtClean="0">
              <a:cs typeface="B Koodak" pitchFamily="2" charset="-78"/>
            </a:endParaRPr>
          </a:p>
        </p:txBody>
      </p:sp>
    </p:spTree>
    <p:extLst>
      <p:ext uri="{BB962C8B-B14F-4D97-AF65-F5344CB8AC3E}">
        <p14:creationId xmlns:p14="http://schemas.microsoft.com/office/powerpoint/2010/main" val="389082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trips(downLeft)">
                                      <p:cBhvr>
                                        <p:cTn id="7" dur="500"/>
                                        <p:tgtEl>
                                          <p:spTgt spid="11267">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strips(downLeft)">
                                      <p:cBhvr>
                                        <p:cTn id="11" dur="500"/>
                                        <p:tgtEl>
                                          <p:spTgt spid="11267">
                                            <p:txEl>
                                              <p:pRg st="1" end="1"/>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strips(downLeft)">
                                      <p:cBhvr>
                                        <p:cTn id="15" dur="500"/>
                                        <p:tgtEl>
                                          <p:spTgt spid="11267">
                                            <p:txEl>
                                              <p:pRg st="2" end="2"/>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strips(downLeft)">
                                      <p:cBhvr>
                                        <p:cTn id="19" dur="500"/>
                                        <p:tgtEl>
                                          <p:spTgt spid="11267">
                                            <p:txEl>
                                              <p:pRg st="3" end="3"/>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strips(downLeft)">
                                      <p:cBhvr>
                                        <p:cTn id="23" dur="500"/>
                                        <p:tgtEl>
                                          <p:spTgt spid="11267">
                                            <p:txEl>
                                              <p:pRg st="4" end="4"/>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strips(downLeft)">
                                      <p:cBhvr>
                                        <p:cTn id="27" dur="500"/>
                                        <p:tgtEl>
                                          <p:spTgt spid="112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strips(downLeft)">
                                      <p:cBhvr>
                                        <p:cTn id="32" dur="500"/>
                                        <p:tgtEl>
                                          <p:spTgt spid="1126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Effect transition="in" filter="strips(downLeft)">
                                      <p:cBhvr>
                                        <p:cTn id="37" dur="500"/>
                                        <p:tgtEl>
                                          <p:spTgt spid="1126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1267">
                                            <p:txEl>
                                              <p:pRg st="8" end="8"/>
                                            </p:txEl>
                                          </p:spTgt>
                                        </p:tgtEl>
                                        <p:attrNameLst>
                                          <p:attrName>style.visibility</p:attrName>
                                        </p:attrNameLst>
                                      </p:cBhvr>
                                      <p:to>
                                        <p:strVal val="visible"/>
                                      </p:to>
                                    </p:set>
                                    <p:animEffect transition="in" filter="strips(downLeft)">
                                      <p:cBhvr>
                                        <p:cTn id="42"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457200" y="685800"/>
            <a:ext cx="8229600" cy="5715000"/>
          </a:xfrm>
        </p:spPr>
        <p:txBody>
          <a:bodyPr>
            <a:normAutofit/>
          </a:bodyPr>
          <a:lstStyle/>
          <a:p>
            <a:pPr marL="457200" indent="-457200" algn="r" rtl="1" eaLnBrk="1" hangingPunct="1">
              <a:lnSpc>
                <a:spcPct val="150000"/>
              </a:lnSpc>
              <a:buFont typeface="Arial" charset="0"/>
              <a:buNone/>
            </a:pPr>
            <a:r>
              <a:rPr lang="fa-IR" sz="1800" dirty="0" smtClean="0">
                <a:solidFill>
                  <a:srgbClr val="C00000"/>
                </a:solidFill>
                <a:cs typeface="B Koodak" pitchFamily="2" charset="-78"/>
              </a:rPr>
              <a:t>9.     </a:t>
            </a:r>
            <a:r>
              <a:rPr lang="fa-IR" sz="1800" b="1" dirty="0">
                <a:solidFill>
                  <a:srgbClr val="C00000"/>
                </a:solidFill>
                <a:cs typeface="B Nazanin" pitchFamily="2" charset="-78"/>
              </a:rPr>
              <a:t>فعالیت بدنی: </a:t>
            </a:r>
            <a:r>
              <a:rPr lang="fa-IR" sz="1800" b="1" dirty="0">
                <a:solidFill>
                  <a:srgbClr val="0070C0"/>
                </a:solidFill>
                <a:cs typeface="B Nazanin" pitchFamily="2" charset="-78"/>
              </a:rPr>
              <a:t>احتمال خطر فشارخون بالا در افرادی كه فشارخون طبيعی دارند ولي فعاليت بدنی روزانه آنها كم است 20 تا 50 درصد بيشتر از افراد با فعاليت بدنی مناسب است</a:t>
            </a:r>
            <a:endParaRPr lang="en-US" sz="1800" b="1" dirty="0">
              <a:solidFill>
                <a:srgbClr val="0070C0"/>
              </a:solidFill>
              <a:cs typeface="B Nazanin" pitchFamily="2" charset="-78"/>
            </a:endParaRPr>
          </a:p>
          <a:p>
            <a:pPr marL="457200" indent="-457200" algn="r" rtl="1" eaLnBrk="1" hangingPunct="1">
              <a:lnSpc>
                <a:spcPct val="150000"/>
              </a:lnSpc>
              <a:buFont typeface="Arial" charset="0"/>
              <a:buNone/>
            </a:pPr>
            <a:r>
              <a:rPr lang="fa-IR" sz="1800" b="1" dirty="0">
                <a:solidFill>
                  <a:srgbClr val="C00000"/>
                </a:solidFill>
                <a:cs typeface="B Nazanin" pitchFamily="2" charset="-78"/>
              </a:rPr>
              <a:t>10.   دیابت: </a:t>
            </a:r>
            <a:r>
              <a:rPr lang="fa-IR" sz="1800" b="1" dirty="0">
                <a:solidFill>
                  <a:srgbClr val="0070C0"/>
                </a:solidFill>
                <a:cs typeface="B Nazanin" pitchFamily="2" charset="-78"/>
              </a:rPr>
              <a:t>بیشتر افراد دیابتی فشار خون بالا هم دارند. عوامل خطر ایجاد هر دو یکی است. میزان مرگ در افرادی که هم دیابت دارند و هم فشار خون، 3 برابر افرادی است که هیچ یک از این 2 را ندارند.</a:t>
            </a:r>
          </a:p>
          <a:p>
            <a:pPr marL="457200" indent="-457200" algn="r" rtl="1" eaLnBrk="1" hangingPunct="1">
              <a:lnSpc>
                <a:spcPct val="150000"/>
              </a:lnSpc>
              <a:buFont typeface="Arial" charset="0"/>
              <a:buNone/>
            </a:pPr>
            <a:r>
              <a:rPr lang="fa-IR" sz="1800" b="1" dirty="0">
                <a:solidFill>
                  <a:srgbClr val="C00000"/>
                </a:solidFill>
                <a:cs typeface="B Nazanin" pitchFamily="2" charset="-78"/>
              </a:rPr>
              <a:t>11.  استرس: </a:t>
            </a:r>
            <a:r>
              <a:rPr lang="fa-IR" sz="1800" b="1" dirty="0">
                <a:solidFill>
                  <a:srgbClr val="0070C0"/>
                </a:solidFill>
                <a:cs typeface="B Nazanin" pitchFamily="2" charset="-78"/>
              </a:rPr>
              <a:t>نقشی که اضطراب در به وجود آوردن فشار خون بالا ایفا می کند، هنوز نامشخص است. به هر حال کسانی که فشار خون شان در موقعیت های استرس زا بالا می رود (به این افراد آتشی مزاج می گویند) بیشتر در معرض افزایش فشار خون بالا هستند.</a:t>
            </a:r>
          </a:p>
          <a:p>
            <a:pPr marL="457200" indent="-457200" algn="r" rtl="1" eaLnBrk="1" hangingPunct="1">
              <a:lnSpc>
                <a:spcPct val="150000"/>
              </a:lnSpc>
              <a:buFont typeface="Wingdings 2" pitchFamily="18" charset="2"/>
              <a:buNone/>
            </a:pPr>
            <a:r>
              <a:rPr lang="fa-IR" sz="1800" b="1" dirty="0">
                <a:solidFill>
                  <a:srgbClr val="C00000"/>
                </a:solidFill>
                <a:cs typeface="B Nazanin" pitchFamily="2" charset="-78"/>
              </a:rPr>
              <a:t>12. چربی خون بالا</a:t>
            </a:r>
            <a:r>
              <a:rPr lang="fa-IR" sz="1800" b="1" dirty="0">
                <a:solidFill>
                  <a:srgbClr val="0070C0"/>
                </a:solidFill>
                <a:cs typeface="B Nazanin" pitchFamily="2" charset="-78"/>
              </a:rPr>
              <a:t>: سطوح نامناسب کلسترول، تری گلیسرید و </a:t>
            </a:r>
            <a:r>
              <a:rPr lang="en-US" sz="1800" b="1" dirty="0">
                <a:solidFill>
                  <a:srgbClr val="0070C0"/>
                </a:solidFill>
                <a:cs typeface="B Nazanin" pitchFamily="2" charset="-78"/>
              </a:rPr>
              <a:t>LDL</a:t>
            </a:r>
            <a:r>
              <a:rPr lang="fa-IR" sz="1800" b="1" dirty="0">
                <a:solidFill>
                  <a:srgbClr val="0070C0"/>
                </a:solidFill>
                <a:cs typeface="B Nazanin" pitchFamily="2" charset="-78"/>
              </a:rPr>
              <a:t> با فشار خون بالا مرتبط است.</a:t>
            </a:r>
          </a:p>
          <a:p>
            <a:pPr marL="457200" indent="-457200" algn="r" rtl="1" eaLnBrk="1" hangingPunct="1">
              <a:lnSpc>
                <a:spcPct val="150000"/>
              </a:lnSpc>
              <a:buFont typeface="Wingdings 2" pitchFamily="18" charset="2"/>
              <a:buNone/>
            </a:pPr>
            <a:r>
              <a:rPr lang="fa-IR" sz="1800" b="1" dirty="0">
                <a:solidFill>
                  <a:srgbClr val="C00000"/>
                </a:solidFill>
                <a:cs typeface="B Nazanin" pitchFamily="2" charset="-78"/>
              </a:rPr>
              <a:t>13. </a:t>
            </a:r>
            <a:r>
              <a:rPr lang="fa-IR" sz="1800" b="1" dirty="0">
                <a:solidFill>
                  <a:srgbClr val="C00000"/>
                </a:solidFill>
                <a:cs typeface="B Nazanin" pitchFamily="2" charset="-78"/>
              </a:rPr>
              <a:t>سایر عوامل اجتماعی: </a:t>
            </a:r>
            <a:r>
              <a:rPr lang="fa-IR" sz="1800" b="1" dirty="0" smtClean="0">
                <a:solidFill>
                  <a:srgbClr val="0070C0"/>
                </a:solidFill>
                <a:cs typeface="B Nazanin" pitchFamily="2" charset="-78"/>
              </a:rPr>
              <a:t>نوجوانان </a:t>
            </a:r>
            <a:r>
              <a:rPr lang="fa-IR" sz="1800" b="1" dirty="0">
                <a:solidFill>
                  <a:srgbClr val="0070C0"/>
                </a:solidFill>
                <a:cs typeface="B Nazanin" pitchFamily="2" charset="-78"/>
              </a:rPr>
              <a:t>خانواده های دارای وضعیت اقتصادی اجتماعی بهتر، بیشتر ورزش می کنند.</a:t>
            </a:r>
          </a:p>
          <a:p>
            <a:pPr marL="457200" indent="-457200" algn="r" rtl="1" eaLnBrk="1" hangingPunct="1">
              <a:lnSpc>
                <a:spcPct val="150000"/>
              </a:lnSpc>
              <a:buFont typeface="Arial" charset="0"/>
              <a:buChar char="•"/>
            </a:pPr>
            <a:r>
              <a:rPr lang="fa-IR" sz="1800" b="1" dirty="0">
                <a:solidFill>
                  <a:srgbClr val="0070C0"/>
                </a:solidFill>
                <a:cs typeface="B Nazanin" pitchFamily="2" charset="-78"/>
              </a:rPr>
              <a:t>افراد دارای وضعیت اقتصادی اجتماعی بدتر بیشتر از مراکز درمانی دارای کیفیت پایین تر استفاده می کنند.</a:t>
            </a:r>
          </a:p>
          <a:p>
            <a:pPr marL="457200" indent="-457200" algn="r" rtl="1" eaLnBrk="1" hangingPunct="1">
              <a:lnSpc>
                <a:spcPct val="150000"/>
              </a:lnSpc>
              <a:buFont typeface="Arial" charset="0"/>
              <a:buChar char="•"/>
            </a:pPr>
            <a:endParaRPr lang="fa-IR" sz="1800" dirty="0" smtClean="0">
              <a:cs typeface="B Koodak" pitchFamily="2" charset="-78"/>
            </a:endParaRPr>
          </a:p>
        </p:txBody>
      </p:sp>
    </p:spTree>
    <p:extLst>
      <p:ext uri="{BB962C8B-B14F-4D97-AF65-F5344CB8AC3E}">
        <p14:creationId xmlns:p14="http://schemas.microsoft.com/office/powerpoint/2010/main" val="3271784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strips(downLeft)">
                                      <p:cBhvr>
                                        <p:cTn id="7" dur="5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strips(downLeft)">
                                      <p:cBhvr>
                                        <p:cTn id="12" dur="500"/>
                                        <p:tgtEl>
                                          <p:spTgt spid="23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strips(downLeft)">
                                      <p:cBhvr>
                                        <p:cTn id="17" dur="500"/>
                                        <p:tgtEl>
                                          <p:spTgt spid="235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strips(downLeft)">
                                      <p:cBhvr>
                                        <p:cTn id="22" dur="500"/>
                                        <p:tgtEl>
                                          <p:spTgt spid="235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3554">
                                            <p:txEl>
                                              <p:pRg st="4" end="4"/>
                                            </p:txEl>
                                          </p:spTgt>
                                        </p:tgtEl>
                                        <p:attrNameLst>
                                          <p:attrName>style.visibility</p:attrName>
                                        </p:attrNameLst>
                                      </p:cBhvr>
                                      <p:to>
                                        <p:strVal val="visible"/>
                                      </p:to>
                                    </p:set>
                                    <p:animEffect transition="in" filter="strips(downLeft)">
                                      <p:cBhvr>
                                        <p:cTn id="27" dur="500"/>
                                        <p:tgtEl>
                                          <p:spTgt spid="23554">
                                            <p:txEl>
                                              <p:pRg st="4" end="4"/>
                                            </p:txEl>
                                          </p:spTgt>
                                        </p:tgtEl>
                                      </p:cBhvr>
                                    </p:animEffect>
                                  </p:childTnLst>
                                </p:cTn>
                              </p:par>
                            </p:childTnLst>
                          </p:cTn>
                        </p:par>
                        <p:par>
                          <p:cTn id="28" fill="hold" nodeType="afterGroup">
                            <p:stCondLst>
                              <p:cond delay="500"/>
                            </p:stCondLst>
                            <p:childTnLst>
                              <p:par>
                                <p:cTn id="29" presetID="18" presetClass="entr" presetSubtype="12" fill="hold" grpId="0" nodeType="afterEffect">
                                  <p:stCondLst>
                                    <p:cond delay="0"/>
                                  </p:stCondLst>
                                  <p:childTnLst>
                                    <p:set>
                                      <p:cBhvr>
                                        <p:cTn id="30" dur="1" fill="hold">
                                          <p:stCondLst>
                                            <p:cond delay="0"/>
                                          </p:stCondLst>
                                        </p:cTn>
                                        <p:tgtEl>
                                          <p:spTgt spid="23554">
                                            <p:txEl>
                                              <p:pRg st="5" end="5"/>
                                            </p:txEl>
                                          </p:spTgt>
                                        </p:tgtEl>
                                        <p:attrNameLst>
                                          <p:attrName>style.visibility</p:attrName>
                                        </p:attrNameLst>
                                      </p:cBhvr>
                                      <p:to>
                                        <p:strVal val="visible"/>
                                      </p:to>
                                    </p:set>
                                    <p:animEffect transition="in" filter="strips(downLeft)">
                                      <p:cBhvr>
                                        <p:cTn id="31" dur="5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miter lim="800000"/>
            <a:headEnd/>
            <a:tailEnd/>
          </a:ln>
        </p:spPr>
        <p:txBody>
          <a:bodyPr rtlCol="0">
            <a:normAutofit/>
          </a:bodyPr>
          <a:lstStyle/>
          <a:p>
            <a:pPr algn="ctr" eaLnBrk="1" fontAlgn="auto" hangingPunct="1">
              <a:spcAft>
                <a:spcPts val="0"/>
              </a:spcAft>
              <a:defRPr/>
            </a:pPr>
            <a:r>
              <a:rPr lang="fa-IR" dirty="0" smtClean="0">
                <a:solidFill>
                  <a:srgbClr val="00B050"/>
                </a:solidFill>
                <a:cs typeface="B Titr" pitchFamily="2" charset="-78"/>
              </a:rPr>
              <a:t>علائم ابتلا به بیماری </a:t>
            </a:r>
            <a:endParaRPr lang="en-US" dirty="0" smtClean="0">
              <a:solidFill>
                <a:srgbClr val="00B050"/>
              </a:solidFill>
              <a:cs typeface="B Titr" pitchFamily="2" charset="-78"/>
            </a:endParaRPr>
          </a:p>
        </p:txBody>
      </p:sp>
    </p:spTree>
    <p:extLst>
      <p:ext uri="{BB962C8B-B14F-4D97-AF65-F5344CB8AC3E}">
        <p14:creationId xmlns:p14="http://schemas.microsoft.com/office/powerpoint/2010/main" val="4235359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457200" y="1066800"/>
            <a:ext cx="8153400" cy="5334000"/>
          </a:xfrm>
        </p:spPr>
        <p:txBody>
          <a:bodyPr>
            <a:normAutofit/>
          </a:bodyPr>
          <a:lstStyle/>
          <a:p>
            <a:pPr algn="r" rtl="1"/>
            <a:r>
              <a:rPr lang="fa-IR" sz="2800" b="1" dirty="0" smtClean="0">
                <a:solidFill>
                  <a:srgbClr val="0070C0"/>
                </a:solidFill>
                <a:cs typeface="B Nazanin" pitchFamily="2" charset="-78"/>
              </a:rPr>
              <a:t>فشار </a:t>
            </a:r>
            <a:r>
              <a:rPr lang="fa-IR" sz="2800" b="1" dirty="0">
                <a:solidFill>
                  <a:srgbClr val="0070C0"/>
                </a:solidFill>
                <a:cs typeface="B Nazanin" pitchFamily="2" charset="-78"/>
              </a:rPr>
              <a:t>خون </a:t>
            </a:r>
            <a:r>
              <a:rPr lang="fa-IR" sz="2800" b="1" dirty="0" smtClean="0">
                <a:solidFill>
                  <a:srgbClr val="0070C0"/>
                </a:solidFill>
                <a:cs typeface="B Nazanin" pitchFamily="2" charset="-78"/>
              </a:rPr>
              <a:t>بالا باعث </a:t>
            </a:r>
            <a:r>
              <a:rPr lang="fa-IR" sz="2800" b="1" dirty="0">
                <a:solidFill>
                  <a:srgbClr val="0070C0"/>
                </a:solidFill>
                <a:cs typeface="B Nazanin" pitchFamily="2" charset="-78"/>
              </a:rPr>
              <a:t>افزایش 2 برابری بیماری های قلبی عروقی نسبت به فشار خون </a:t>
            </a:r>
            <a:r>
              <a:rPr lang="fa-IR" sz="2800" b="1" dirty="0" smtClean="0">
                <a:solidFill>
                  <a:srgbClr val="0070C0"/>
                </a:solidFill>
                <a:cs typeface="B Nazanin" pitchFamily="2" charset="-78"/>
              </a:rPr>
              <a:t>طبیعی </a:t>
            </a:r>
            <a:r>
              <a:rPr lang="fa-IR" sz="2800" b="1" dirty="0">
                <a:solidFill>
                  <a:srgbClr val="0070C0"/>
                </a:solidFill>
                <a:cs typeface="B Nazanin" pitchFamily="2" charset="-78"/>
              </a:rPr>
              <a:t>(120/80) می گردد.</a:t>
            </a:r>
          </a:p>
          <a:p>
            <a:pPr marL="493776" indent="-457200" algn="r" rtl="1">
              <a:lnSpc>
                <a:spcPct val="150000"/>
              </a:lnSpc>
              <a:buClr>
                <a:srgbClr val="94C600"/>
              </a:buClr>
              <a:defRPr/>
            </a:pPr>
            <a:r>
              <a:rPr lang="fa-IR" sz="2800" b="1" dirty="0" smtClean="0">
                <a:solidFill>
                  <a:srgbClr val="0070C0"/>
                </a:solidFill>
                <a:cs typeface="B Nazanin" pitchFamily="2" charset="-78"/>
              </a:rPr>
              <a:t>شایع </a:t>
            </a:r>
            <a:r>
              <a:rPr lang="fa-IR" sz="2800" b="1" dirty="0">
                <a:solidFill>
                  <a:srgbClr val="0070C0"/>
                </a:solidFill>
                <a:cs typeface="B Nazanin" pitchFamily="2" charset="-78"/>
              </a:rPr>
              <a:t>ترین عامل بروز سکته مغزی و نارسایی کلیوی</a:t>
            </a:r>
          </a:p>
          <a:p>
            <a:pPr marL="493776" indent="-457200" algn="r" rtl="1">
              <a:lnSpc>
                <a:spcPct val="150000"/>
              </a:lnSpc>
              <a:buClr>
                <a:srgbClr val="94C600"/>
              </a:buClr>
              <a:defRPr/>
            </a:pPr>
            <a:r>
              <a:rPr lang="fa-IR" sz="2800" b="1" dirty="0">
                <a:solidFill>
                  <a:srgbClr val="0070C0"/>
                </a:solidFill>
                <a:cs typeface="B Nazanin" pitchFamily="2" charset="-78"/>
              </a:rPr>
              <a:t>در صورت عدم درمان </a:t>
            </a:r>
            <a:r>
              <a:rPr lang="fa-IR" sz="2800" b="1" dirty="0" smtClean="0">
                <a:solidFill>
                  <a:srgbClr val="0070C0"/>
                </a:solidFill>
                <a:cs typeface="B Nazanin" pitchFamily="2" charset="-78"/>
              </a:rPr>
              <a:t>مناسب</a:t>
            </a:r>
            <a:r>
              <a:rPr lang="fa-IR" sz="2800" b="1" dirty="0">
                <a:solidFill>
                  <a:srgbClr val="0070C0"/>
                </a:solidFill>
                <a:cs typeface="B Nazanin" pitchFamily="2" charset="-78"/>
              </a:rPr>
              <a:t> بیماران </a:t>
            </a:r>
            <a:r>
              <a:rPr lang="fa-IR" sz="2800" b="1" dirty="0" smtClean="0">
                <a:solidFill>
                  <a:srgbClr val="0070C0"/>
                </a:solidFill>
                <a:cs typeface="B Nazanin" pitchFamily="2" charset="-78"/>
              </a:rPr>
              <a:t>:</a:t>
            </a:r>
            <a:endParaRPr lang="fa-IR" sz="2800" b="1" dirty="0">
              <a:solidFill>
                <a:srgbClr val="0070C0"/>
              </a:solidFill>
              <a:cs typeface="B Nazanin" pitchFamily="2" charset="-78"/>
            </a:endParaRPr>
          </a:p>
          <a:p>
            <a:pPr marL="1025525" indent="-457200" algn="r" rtl="1">
              <a:lnSpc>
                <a:spcPct val="150000"/>
              </a:lnSpc>
              <a:buClr>
                <a:srgbClr val="94C600"/>
              </a:buClr>
              <a:buFont typeface="Wingdings" pitchFamily="2" charset="2"/>
              <a:buChar char="§"/>
              <a:defRPr/>
            </a:pPr>
            <a:r>
              <a:rPr lang="fa-IR" sz="2800" dirty="0" smtClean="0">
                <a:solidFill>
                  <a:srgbClr val="0070C0"/>
                </a:solidFill>
                <a:cs typeface="B Nazanin" pitchFamily="2" charset="-78"/>
              </a:rPr>
              <a:t>50</a:t>
            </a:r>
            <a:r>
              <a:rPr lang="fa-IR" sz="2800" dirty="0">
                <a:solidFill>
                  <a:srgbClr val="0070C0"/>
                </a:solidFill>
                <a:cs typeface="B Nazanin" pitchFamily="2" charset="-78"/>
              </a:rPr>
              <a:t>% </a:t>
            </a:r>
            <a:r>
              <a:rPr lang="fa-IR" sz="2800" dirty="0" smtClean="0">
                <a:solidFill>
                  <a:srgbClr val="0070C0"/>
                </a:solidFill>
                <a:cs typeface="B Nazanin" pitchFamily="2" charset="-78"/>
              </a:rPr>
              <a:t>بر </a:t>
            </a:r>
            <a:r>
              <a:rPr lang="fa-IR" sz="2800" dirty="0">
                <a:solidFill>
                  <a:srgbClr val="0070C0"/>
                </a:solidFill>
                <a:cs typeface="B Nazanin" pitchFamily="2" charset="-78"/>
              </a:rPr>
              <a:t>اثر بیماری عروق کرونر یا نارسایی قلبی</a:t>
            </a:r>
          </a:p>
          <a:p>
            <a:pPr marL="1025525" lvl="0" indent="-457200" algn="r" rtl="1">
              <a:lnSpc>
                <a:spcPct val="150000"/>
              </a:lnSpc>
              <a:buClr>
                <a:srgbClr val="94C600"/>
              </a:buClr>
              <a:buFont typeface="Wingdings" pitchFamily="2" charset="2"/>
              <a:buChar char="§"/>
              <a:defRPr/>
            </a:pPr>
            <a:r>
              <a:rPr lang="fa-IR" sz="2800" dirty="0" smtClean="0">
                <a:solidFill>
                  <a:srgbClr val="0070C0"/>
                </a:solidFill>
                <a:cs typeface="B Nazanin" pitchFamily="2" charset="-78"/>
              </a:rPr>
              <a:t>33</a:t>
            </a:r>
            <a:r>
              <a:rPr lang="fa-IR" sz="2800" dirty="0">
                <a:solidFill>
                  <a:srgbClr val="0070C0"/>
                </a:solidFill>
                <a:cs typeface="B Nazanin" pitchFamily="2" charset="-78"/>
              </a:rPr>
              <a:t>% بر اثر سکته </a:t>
            </a:r>
            <a:r>
              <a:rPr lang="fa-IR" sz="2800" dirty="0" smtClean="0">
                <a:solidFill>
                  <a:srgbClr val="0070C0"/>
                </a:solidFill>
                <a:cs typeface="B Nazanin" pitchFamily="2" charset="-78"/>
              </a:rPr>
              <a:t>مغزی</a:t>
            </a:r>
          </a:p>
          <a:p>
            <a:pPr marL="1025525" indent="-457200" algn="r" rtl="1">
              <a:lnSpc>
                <a:spcPct val="150000"/>
              </a:lnSpc>
              <a:buClr>
                <a:srgbClr val="94C600"/>
              </a:buClr>
              <a:buFont typeface="Wingdings" pitchFamily="2" charset="2"/>
              <a:buChar char="§"/>
              <a:defRPr/>
            </a:pPr>
            <a:r>
              <a:rPr lang="fa-IR" sz="2800" dirty="0" smtClean="0">
                <a:solidFill>
                  <a:srgbClr val="0070C0"/>
                </a:solidFill>
                <a:cs typeface="B Nazanin" pitchFamily="2" charset="-78"/>
              </a:rPr>
              <a:t>15-10</a:t>
            </a:r>
            <a:r>
              <a:rPr lang="fa-IR" sz="2800" dirty="0">
                <a:solidFill>
                  <a:srgbClr val="0070C0"/>
                </a:solidFill>
                <a:cs typeface="B Nazanin" pitchFamily="2" charset="-78"/>
              </a:rPr>
              <a:t>% بر اثر نارسایی کلیه </a:t>
            </a:r>
          </a:p>
          <a:p>
            <a:pPr marL="36576" lvl="0" indent="0" algn="r" rtl="1">
              <a:lnSpc>
                <a:spcPct val="150000"/>
              </a:lnSpc>
              <a:buClr>
                <a:srgbClr val="94C600"/>
              </a:buClr>
              <a:buNone/>
              <a:defRPr/>
            </a:pPr>
            <a:r>
              <a:rPr lang="fa-IR" sz="2800" b="1" dirty="0" smtClean="0">
                <a:solidFill>
                  <a:srgbClr val="0070C0"/>
                </a:solidFill>
                <a:cs typeface="B Nazanin" pitchFamily="2" charset="-78"/>
              </a:rPr>
              <a:t>                                                       از </a:t>
            </a:r>
            <a:r>
              <a:rPr lang="fa-IR" sz="2800" b="1" dirty="0">
                <a:solidFill>
                  <a:srgbClr val="0070C0"/>
                </a:solidFill>
                <a:cs typeface="B Nazanin" pitchFamily="2" charset="-78"/>
              </a:rPr>
              <a:t>بین می روند.</a:t>
            </a:r>
          </a:p>
          <a:p>
            <a:pPr algn="r" rtl="1"/>
            <a:endParaRPr lang="fa-IR" sz="2800" b="1" dirty="0">
              <a:solidFill>
                <a:srgbClr val="0070C0"/>
              </a:solidFill>
              <a:cs typeface="B Nazanin" pitchFamily="2" charset="-78"/>
            </a:endParaRPr>
          </a:p>
          <a:p>
            <a:pPr algn="r" rtl="1"/>
            <a:endParaRPr lang="en-US" sz="2800" b="1" dirty="0">
              <a:solidFill>
                <a:srgbClr val="0070C0"/>
              </a:solidFill>
              <a:cs typeface="B Nazanin" pitchFamily="2" charset="-78"/>
            </a:endParaRPr>
          </a:p>
        </p:txBody>
      </p:sp>
    </p:spTree>
    <p:extLst>
      <p:ext uri="{BB962C8B-B14F-4D97-AF65-F5344CB8AC3E}">
        <p14:creationId xmlns:p14="http://schemas.microsoft.com/office/powerpoint/2010/main" val="732822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00B050"/>
                </a:solidFill>
                <a:cs typeface="B Nazanin" pitchFamily="2" charset="-78"/>
              </a:rPr>
              <a:t>طبقه بندی فشارخون</a:t>
            </a:r>
            <a:endParaRPr lang="en-US" b="1" dirty="0">
              <a:solidFill>
                <a:srgbClr val="00B050"/>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7099194"/>
              </p:ext>
            </p:extLst>
          </p:nvPr>
        </p:nvGraphicFramePr>
        <p:xfrm>
          <a:off x="1042988" y="2324100"/>
          <a:ext cx="6777036" cy="3012440"/>
        </p:xfrm>
        <a:graphic>
          <a:graphicData uri="http://schemas.openxmlformats.org/drawingml/2006/table">
            <a:tbl>
              <a:tblPr firstRow="1" bandRow="1">
                <a:tableStyleId>{5C22544A-7EE6-4342-B048-85BDC9FD1C3A}</a:tableStyleId>
              </a:tblPr>
              <a:tblGrid>
                <a:gridCol w="2259012"/>
                <a:gridCol w="2259012"/>
                <a:gridCol w="2259012"/>
              </a:tblGrid>
              <a:tr h="370840">
                <a:tc>
                  <a:txBody>
                    <a:bodyPr/>
                    <a:lstStyle/>
                    <a:p>
                      <a:pPr algn="ctr"/>
                      <a:r>
                        <a:rPr lang="fa-IR" sz="2800" b="1" dirty="0" smtClean="0">
                          <a:cs typeface="B Nazanin" pitchFamily="2" charset="-78"/>
                        </a:rPr>
                        <a:t>دیاستول</a:t>
                      </a:r>
                      <a:endParaRPr lang="en-US" sz="2800" b="1" dirty="0">
                        <a:cs typeface="B Nazanin" pitchFamily="2" charset="-78"/>
                      </a:endParaRPr>
                    </a:p>
                  </a:txBody>
                  <a:tcPr/>
                </a:tc>
                <a:tc>
                  <a:txBody>
                    <a:bodyPr/>
                    <a:lstStyle/>
                    <a:p>
                      <a:pPr algn="ctr"/>
                      <a:r>
                        <a:rPr lang="fa-IR" sz="2800" b="1" dirty="0" smtClean="0">
                          <a:cs typeface="B Nazanin" pitchFamily="2" charset="-78"/>
                        </a:rPr>
                        <a:t>سیستول </a:t>
                      </a:r>
                      <a:endParaRPr lang="en-US" sz="2800" b="1" dirty="0">
                        <a:cs typeface="B Nazanin" pitchFamily="2" charset="-78"/>
                      </a:endParaRPr>
                    </a:p>
                  </a:txBody>
                  <a:tcPr/>
                </a:tc>
                <a:tc>
                  <a:txBody>
                    <a:bodyPr/>
                    <a:lstStyle/>
                    <a:p>
                      <a:pPr algn="ctr"/>
                      <a:r>
                        <a:rPr lang="fa-IR" sz="2800" b="1" dirty="0" smtClean="0">
                          <a:cs typeface="B Nazanin" pitchFamily="2" charset="-78"/>
                        </a:rPr>
                        <a:t>فشارخون</a:t>
                      </a:r>
                      <a:endParaRPr lang="en-US" sz="2800" b="1" dirty="0">
                        <a:cs typeface="B Nazanin" pitchFamily="2" charset="-78"/>
                      </a:endParaRPr>
                    </a:p>
                  </a:txBody>
                  <a:tcPr/>
                </a:tc>
              </a:tr>
              <a:tr h="370840">
                <a:tc>
                  <a:txBody>
                    <a:bodyPr/>
                    <a:lstStyle/>
                    <a:p>
                      <a:pPr algn="ctr"/>
                      <a:r>
                        <a:rPr lang="fa-IR" dirty="0" smtClean="0">
                          <a:cs typeface="B Nazanin" pitchFamily="2" charset="-78"/>
                        </a:rPr>
                        <a:t>کمتر از 60</a:t>
                      </a:r>
                      <a:endParaRPr lang="en-US" dirty="0">
                        <a:cs typeface="B Nazanin" pitchFamily="2" charset="-78"/>
                      </a:endParaRPr>
                    </a:p>
                  </a:txBody>
                  <a:tcPr/>
                </a:tc>
                <a:tc>
                  <a:txBody>
                    <a:bodyPr/>
                    <a:lstStyle/>
                    <a:p>
                      <a:pPr algn="ctr"/>
                      <a:r>
                        <a:rPr lang="fa-IR" dirty="0" smtClean="0">
                          <a:cs typeface="B Nazanin" pitchFamily="2" charset="-78"/>
                        </a:rPr>
                        <a:t>کمتر از 90</a:t>
                      </a:r>
                      <a:endParaRPr lang="en-US" dirty="0">
                        <a:cs typeface="B Nazanin" pitchFamily="2" charset="-78"/>
                      </a:endParaRPr>
                    </a:p>
                  </a:txBody>
                  <a:tcPr/>
                </a:tc>
                <a:tc>
                  <a:txBody>
                    <a:bodyPr/>
                    <a:lstStyle/>
                    <a:p>
                      <a:pPr algn="ctr"/>
                      <a:r>
                        <a:rPr lang="fa-IR" dirty="0" smtClean="0">
                          <a:cs typeface="B Nazanin" pitchFamily="2" charset="-78"/>
                        </a:rPr>
                        <a:t>فشارخون پایین</a:t>
                      </a:r>
                      <a:endParaRPr lang="en-US" dirty="0">
                        <a:cs typeface="B Nazanin" pitchFamily="2" charset="-78"/>
                      </a:endParaRPr>
                    </a:p>
                  </a:txBody>
                  <a:tcPr/>
                </a:tc>
              </a:tr>
              <a:tr h="370840">
                <a:tc>
                  <a:txBody>
                    <a:bodyPr/>
                    <a:lstStyle/>
                    <a:p>
                      <a:pPr algn="ctr"/>
                      <a:r>
                        <a:rPr lang="fa-IR" dirty="0" smtClean="0">
                          <a:cs typeface="B Nazanin" pitchFamily="2" charset="-78"/>
                        </a:rPr>
                        <a:t>کمتر از 80(79-60)</a:t>
                      </a:r>
                      <a:endParaRPr lang="en-US" dirty="0">
                        <a:cs typeface="B Nazanin" pitchFamily="2" charset="-78"/>
                      </a:endParaRPr>
                    </a:p>
                  </a:txBody>
                  <a:tcPr/>
                </a:tc>
                <a:tc>
                  <a:txBody>
                    <a:bodyPr/>
                    <a:lstStyle/>
                    <a:p>
                      <a:pPr algn="ctr"/>
                      <a:r>
                        <a:rPr lang="fa-IR" dirty="0" smtClean="0">
                          <a:cs typeface="B Nazanin" pitchFamily="2" charset="-78"/>
                        </a:rPr>
                        <a:t>کمتر از 120 (119-90)</a:t>
                      </a:r>
                      <a:endParaRPr lang="en-US" dirty="0">
                        <a:cs typeface="B Nazanin" pitchFamily="2" charset="-78"/>
                      </a:endParaRPr>
                    </a:p>
                  </a:txBody>
                  <a:tcPr/>
                </a:tc>
                <a:tc>
                  <a:txBody>
                    <a:bodyPr/>
                    <a:lstStyle/>
                    <a:p>
                      <a:pPr algn="ctr"/>
                      <a:r>
                        <a:rPr lang="fa-IR" dirty="0" smtClean="0">
                          <a:cs typeface="B Nazanin" pitchFamily="2" charset="-78"/>
                        </a:rPr>
                        <a:t>طبیعی یا مطلوب</a:t>
                      </a:r>
                      <a:endParaRPr lang="en-US" dirty="0">
                        <a:cs typeface="B Nazanin" pitchFamily="2" charset="-78"/>
                      </a:endParaRPr>
                    </a:p>
                  </a:txBody>
                  <a:tcPr/>
                </a:tc>
              </a:tr>
              <a:tr h="370840">
                <a:tc>
                  <a:txBody>
                    <a:bodyPr/>
                    <a:lstStyle/>
                    <a:p>
                      <a:pPr algn="ctr"/>
                      <a:r>
                        <a:rPr lang="fa-IR" dirty="0" smtClean="0">
                          <a:cs typeface="B Nazanin" pitchFamily="2" charset="-78"/>
                        </a:rPr>
                        <a:t>89-80</a:t>
                      </a:r>
                      <a:endParaRPr lang="en-US" dirty="0">
                        <a:cs typeface="B Nazanin" pitchFamily="2" charset="-78"/>
                      </a:endParaRPr>
                    </a:p>
                  </a:txBody>
                  <a:tcPr/>
                </a:tc>
                <a:tc>
                  <a:txBody>
                    <a:bodyPr/>
                    <a:lstStyle/>
                    <a:p>
                      <a:pPr algn="ctr"/>
                      <a:r>
                        <a:rPr lang="fa-IR" dirty="0" smtClean="0">
                          <a:cs typeface="B Nazanin" pitchFamily="2" charset="-78"/>
                        </a:rPr>
                        <a:t>120-139</a:t>
                      </a:r>
                      <a:endParaRPr lang="en-US" dirty="0">
                        <a:cs typeface="B Nazanin" pitchFamily="2" charset="-78"/>
                      </a:endParaRPr>
                    </a:p>
                  </a:txBody>
                  <a:tcPr/>
                </a:tc>
                <a:tc>
                  <a:txBody>
                    <a:bodyPr/>
                    <a:lstStyle/>
                    <a:p>
                      <a:pPr algn="ctr"/>
                      <a:r>
                        <a:rPr lang="fa-IR" dirty="0" smtClean="0">
                          <a:cs typeface="B Nazanin" pitchFamily="2" charset="-78"/>
                        </a:rPr>
                        <a:t>پیش فشارخون بالا </a:t>
                      </a:r>
                      <a:endParaRPr lang="en-US" dirty="0">
                        <a:cs typeface="B Nazanin" pitchFamily="2" charset="-78"/>
                      </a:endParaRPr>
                    </a:p>
                  </a:txBody>
                  <a:tcPr/>
                </a:tc>
              </a:tr>
              <a:tr h="370840">
                <a:tc>
                  <a:txBody>
                    <a:bodyPr/>
                    <a:lstStyle/>
                    <a:p>
                      <a:pPr algn="ctr"/>
                      <a:r>
                        <a:rPr lang="fa-IR" dirty="0" smtClean="0">
                          <a:cs typeface="B Nazanin" pitchFamily="2" charset="-78"/>
                        </a:rPr>
                        <a:t>99-90</a:t>
                      </a:r>
                      <a:endParaRPr lang="en-US" dirty="0">
                        <a:cs typeface="B Nazanin" pitchFamily="2" charset="-78"/>
                      </a:endParaRPr>
                    </a:p>
                  </a:txBody>
                  <a:tcPr/>
                </a:tc>
                <a:tc>
                  <a:txBody>
                    <a:bodyPr/>
                    <a:lstStyle/>
                    <a:p>
                      <a:pPr algn="ctr"/>
                      <a:r>
                        <a:rPr lang="fa-IR" dirty="0" smtClean="0">
                          <a:cs typeface="B Nazanin" pitchFamily="2" charset="-78"/>
                        </a:rPr>
                        <a:t>140-159</a:t>
                      </a:r>
                      <a:endParaRPr lang="en-US" dirty="0">
                        <a:cs typeface="B Nazanin" pitchFamily="2" charset="-78"/>
                      </a:endParaRPr>
                    </a:p>
                  </a:txBody>
                  <a:tcPr/>
                </a:tc>
                <a:tc>
                  <a:txBody>
                    <a:bodyPr/>
                    <a:lstStyle/>
                    <a:p>
                      <a:pPr algn="ctr"/>
                      <a:r>
                        <a:rPr lang="fa-IR" dirty="0" smtClean="0">
                          <a:cs typeface="B Nazanin" pitchFamily="2" charset="-78"/>
                        </a:rPr>
                        <a:t>فشارخون بالا مرحله 1</a:t>
                      </a:r>
                      <a:endParaRPr lang="en-US" dirty="0">
                        <a:cs typeface="B Nazanin" pitchFamily="2" charset="-78"/>
                      </a:endParaRPr>
                    </a:p>
                  </a:txBody>
                  <a:tcPr/>
                </a:tc>
              </a:tr>
              <a:tr h="370840">
                <a:tc>
                  <a:txBody>
                    <a:bodyPr/>
                    <a:lstStyle/>
                    <a:p>
                      <a:pPr algn="ctr"/>
                      <a:r>
                        <a:rPr lang="fa-IR" dirty="0" smtClean="0">
                          <a:cs typeface="B Nazanin" pitchFamily="2" charset="-78"/>
                        </a:rPr>
                        <a:t>100 یا بیشتر</a:t>
                      </a:r>
                      <a:endParaRPr lang="en-US" dirty="0">
                        <a:cs typeface="B Nazanin" pitchFamily="2" charset="-78"/>
                      </a:endParaRPr>
                    </a:p>
                  </a:txBody>
                  <a:tcPr/>
                </a:tc>
                <a:tc>
                  <a:txBody>
                    <a:bodyPr/>
                    <a:lstStyle/>
                    <a:p>
                      <a:pPr algn="ctr"/>
                      <a:r>
                        <a:rPr lang="fa-IR" dirty="0" smtClean="0">
                          <a:cs typeface="B Nazanin" pitchFamily="2" charset="-78"/>
                        </a:rPr>
                        <a:t>160 یا بیشتر</a:t>
                      </a:r>
                      <a:endParaRPr lang="en-US" dirty="0">
                        <a:cs typeface="B Nazanin"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cs typeface="B Nazanin" pitchFamily="2" charset="-78"/>
                        </a:rPr>
                        <a:t>فشارخون بالا مرحله 2</a:t>
                      </a:r>
                      <a:endParaRPr kumimoji="0" lang="en-US" sz="1800" b="0" i="0" u="none" strike="noStrike" kern="1200" cap="none" spc="0" normalizeH="0" baseline="0" noProof="0" dirty="0" smtClean="0">
                        <a:ln>
                          <a:noFill/>
                        </a:ln>
                        <a:solidFill>
                          <a:prstClr val="black"/>
                        </a:solidFill>
                        <a:effectLst/>
                        <a:uLnTx/>
                        <a:uFillTx/>
                        <a:latin typeface="+mn-lt"/>
                        <a:ea typeface="+mn-ea"/>
                        <a:cs typeface="B Nazanin" pitchFamily="2" charset="-78"/>
                      </a:endParaRPr>
                    </a:p>
                    <a:p>
                      <a:pPr algn="ctr"/>
                      <a:endParaRPr lang="en-US" dirty="0">
                        <a:cs typeface="B Nazanin" pitchFamily="2" charset="-78"/>
                      </a:endParaRPr>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3552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5410199" cy="838200"/>
          </a:xfrm>
        </p:spPr>
        <p:txBody>
          <a:bodyPr>
            <a:normAutofit/>
          </a:bodyPr>
          <a:lstStyle/>
          <a:p>
            <a:pPr algn="ctr" rtl="1"/>
            <a:r>
              <a:rPr lang="fa-IR" sz="4000" b="1" dirty="0" smtClean="0">
                <a:solidFill>
                  <a:srgbClr val="00B050"/>
                </a:solidFill>
                <a:cs typeface="B Nazanin" pitchFamily="2" charset="-78"/>
              </a:rPr>
              <a:t>بیماریهای </a:t>
            </a:r>
            <a:r>
              <a:rPr lang="fa-IR" sz="4000" b="1" dirty="0" smtClean="0">
                <a:solidFill>
                  <a:srgbClr val="00B050"/>
                </a:solidFill>
                <a:cs typeface="B Nazanin" pitchFamily="2" charset="-78"/>
              </a:rPr>
              <a:t>واگیر و غیرواگیر</a:t>
            </a:r>
            <a:endParaRPr lang="en-US" sz="4000" b="1" dirty="0">
              <a:solidFill>
                <a:srgbClr val="00B050"/>
              </a:solidFill>
              <a:cs typeface="B Nazanin" pitchFamily="2" charset="-78"/>
            </a:endParaRPr>
          </a:p>
        </p:txBody>
      </p:sp>
      <p:sp>
        <p:nvSpPr>
          <p:cNvPr id="3" name="Content Placeholder 2"/>
          <p:cNvSpPr>
            <a:spLocks noGrp="1"/>
          </p:cNvSpPr>
          <p:nvPr>
            <p:ph idx="1"/>
          </p:nvPr>
        </p:nvSpPr>
        <p:spPr>
          <a:xfrm>
            <a:off x="457200" y="1524000"/>
            <a:ext cx="8001000" cy="4876800"/>
          </a:xfrm>
          <a:ln>
            <a:solidFill>
              <a:schemeClr val="accent1">
                <a:lumMod val="50000"/>
              </a:schemeClr>
            </a:solidFill>
          </a:ln>
        </p:spPr>
        <p:txBody>
          <a:bodyPr>
            <a:noAutofit/>
          </a:bodyPr>
          <a:lstStyle/>
          <a:p>
            <a:pPr marL="230188" indent="-230188" algn="r" rtl="1"/>
            <a:r>
              <a:rPr lang="fa-IR" sz="2800" b="1" u="sng" dirty="0" smtClean="0">
                <a:solidFill>
                  <a:srgbClr val="0070C0"/>
                </a:solidFill>
                <a:cs typeface="B Nazanin" pitchFamily="2" charset="-78"/>
              </a:rPr>
              <a:t>بیماریهای واگیر </a:t>
            </a:r>
            <a:r>
              <a:rPr lang="fa-IR" sz="2800" b="1" dirty="0" smtClean="0">
                <a:solidFill>
                  <a:srgbClr val="0070C0"/>
                </a:solidFill>
                <a:cs typeface="B Nazanin" pitchFamily="2" charset="-78"/>
              </a:rPr>
              <a:t>:</a:t>
            </a:r>
          </a:p>
          <a:p>
            <a:pPr marL="514350" indent="0" algn="r" rtl="1"/>
            <a:r>
              <a:rPr lang="fa-IR" sz="2800" b="1" dirty="0" smtClean="0">
                <a:solidFill>
                  <a:srgbClr val="0070C0"/>
                </a:solidFill>
                <a:cs typeface="B Nazanin" pitchFamily="2" charset="-78"/>
              </a:rPr>
              <a:t>عامل مشخص دارند.</a:t>
            </a:r>
          </a:p>
          <a:p>
            <a:pPr marL="514350" indent="0" algn="r" rtl="1">
              <a:tabLst>
                <a:tab pos="630238" algn="l"/>
              </a:tabLst>
            </a:pPr>
            <a:r>
              <a:rPr lang="fa-IR" sz="2800" b="1" dirty="0">
                <a:solidFill>
                  <a:srgbClr val="0070C0"/>
                </a:solidFill>
                <a:cs typeface="B Nazanin" pitchFamily="2" charset="-78"/>
              </a:rPr>
              <a:t>پيشگيري و كنترل آن ها آسان تر </a:t>
            </a:r>
            <a:r>
              <a:rPr lang="fa-IR" sz="2800" b="1" dirty="0" smtClean="0">
                <a:solidFill>
                  <a:srgbClr val="0070C0"/>
                </a:solidFill>
                <a:cs typeface="B Nazanin" pitchFamily="2" charset="-78"/>
              </a:rPr>
              <a:t>است.</a:t>
            </a:r>
          </a:p>
          <a:p>
            <a:pPr marL="514350" indent="0" algn="r" rtl="1"/>
            <a:r>
              <a:rPr lang="fa-IR" sz="2800" b="1" dirty="0" smtClean="0">
                <a:solidFill>
                  <a:srgbClr val="0070C0"/>
                </a:solidFill>
                <a:cs typeface="B Nazanin" pitchFamily="2" charset="-78"/>
              </a:rPr>
              <a:t>موفقيت </a:t>
            </a:r>
            <a:r>
              <a:rPr lang="fa-IR" sz="2800" b="1" dirty="0">
                <a:solidFill>
                  <a:srgbClr val="0070C0"/>
                </a:solidFill>
                <a:cs typeface="B Nazanin" pitchFamily="2" charset="-78"/>
              </a:rPr>
              <a:t>هاي چشمگير در زمينه كشف و ساخت انواع </a:t>
            </a:r>
            <a:r>
              <a:rPr lang="fa-IR" sz="2800" b="1" dirty="0" smtClean="0">
                <a:solidFill>
                  <a:srgbClr val="0070C0"/>
                </a:solidFill>
                <a:cs typeface="B Nazanin" pitchFamily="2" charset="-78"/>
              </a:rPr>
              <a:t>واكسن </a:t>
            </a:r>
            <a:r>
              <a:rPr lang="fa-IR" sz="2800" b="1" dirty="0">
                <a:solidFill>
                  <a:srgbClr val="0070C0"/>
                </a:solidFill>
                <a:cs typeface="B Nazanin" pitchFamily="2" charset="-78"/>
              </a:rPr>
              <a:t>ها </a:t>
            </a:r>
            <a:r>
              <a:rPr lang="fa-IR" sz="2800" b="1" dirty="0" smtClean="0">
                <a:solidFill>
                  <a:srgbClr val="0070C0"/>
                </a:solidFill>
                <a:cs typeface="B Nazanin" pitchFamily="2" charset="-78"/>
              </a:rPr>
              <a:t>و داروها </a:t>
            </a:r>
            <a:endParaRPr lang="fa-IR" sz="2800" b="1" dirty="0" smtClean="0">
              <a:solidFill>
                <a:srgbClr val="0070C0"/>
              </a:solidFill>
              <a:cs typeface="B Nazanin" pitchFamily="2" charset="-78"/>
            </a:endParaRPr>
          </a:p>
          <a:p>
            <a:pPr marL="0" indent="0" algn="r" rtl="1"/>
            <a:r>
              <a:rPr lang="fa-IR" sz="2800" b="1" u="sng" dirty="0" smtClean="0">
                <a:solidFill>
                  <a:srgbClr val="0070C0"/>
                </a:solidFill>
                <a:cs typeface="B Nazanin" pitchFamily="2" charset="-78"/>
              </a:rPr>
              <a:t>بیماریهای </a:t>
            </a:r>
            <a:r>
              <a:rPr lang="fa-IR" sz="2800" b="1" u="sng" dirty="0" smtClean="0">
                <a:solidFill>
                  <a:srgbClr val="0070C0"/>
                </a:solidFill>
                <a:cs typeface="B Nazanin" pitchFamily="2" charset="-78"/>
              </a:rPr>
              <a:t>غیرواگیر:</a:t>
            </a:r>
            <a:endParaRPr lang="fa-IR" sz="2800" b="1" u="sng" dirty="0" smtClean="0">
              <a:solidFill>
                <a:srgbClr val="0070C0"/>
              </a:solidFill>
              <a:cs typeface="B Nazanin" pitchFamily="2" charset="-78"/>
            </a:endParaRPr>
          </a:p>
          <a:p>
            <a:pPr marL="514350" indent="0" algn="r" rtl="1"/>
            <a:r>
              <a:rPr lang="fa-IR" sz="2800" b="1" dirty="0" smtClean="0">
                <a:solidFill>
                  <a:srgbClr val="0070C0"/>
                </a:solidFill>
                <a:cs typeface="B Nazanin" pitchFamily="2" charset="-78"/>
              </a:rPr>
              <a:t>افزايش </a:t>
            </a:r>
            <a:r>
              <a:rPr lang="fa-IR" sz="2800" b="1" dirty="0">
                <a:solidFill>
                  <a:srgbClr val="0070C0"/>
                </a:solidFill>
                <a:cs typeface="B Nazanin" pitchFamily="2" charset="-78"/>
              </a:rPr>
              <a:t>اميد زندگي </a:t>
            </a:r>
            <a:r>
              <a:rPr lang="fa-IR" sz="2800" b="1" dirty="0" smtClean="0">
                <a:solidFill>
                  <a:srgbClr val="0070C0"/>
                </a:solidFill>
                <a:cs typeface="B Nazanin" pitchFamily="2" charset="-78"/>
              </a:rPr>
              <a:t>و افزایش </a:t>
            </a:r>
            <a:r>
              <a:rPr lang="fa-IR" sz="2800" b="1" dirty="0">
                <a:solidFill>
                  <a:srgbClr val="0070C0"/>
                </a:solidFill>
                <a:cs typeface="B Nazanin" pitchFamily="2" charset="-78"/>
              </a:rPr>
              <a:t>جمعيت سالمندان</a:t>
            </a:r>
          </a:p>
          <a:p>
            <a:pPr marL="514350" indent="0" algn="r" rtl="1"/>
            <a:r>
              <a:rPr lang="fa-IR" sz="2800" b="1" dirty="0" smtClean="0">
                <a:solidFill>
                  <a:srgbClr val="0070C0"/>
                </a:solidFill>
                <a:cs typeface="B Nazanin" pitchFamily="2" charset="-78"/>
              </a:rPr>
              <a:t>استفاده </a:t>
            </a:r>
            <a:r>
              <a:rPr lang="fa-IR" sz="2800" b="1" dirty="0">
                <a:solidFill>
                  <a:srgbClr val="0070C0"/>
                </a:solidFill>
                <a:cs typeface="B Nazanin" pitchFamily="2" charset="-78"/>
              </a:rPr>
              <a:t>روزافزون از فناوري </a:t>
            </a:r>
            <a:endParaRPr lang="fa-IR" sz="2800" b="1" dirty="0" smtClean="0">
              <a:solidFill>
                <a:srgbClr val="0070C0"/>
              </a:solidFill>
              <a:cs typeface="B Nazanin" pitchFamily="2" charset="-78"/>
            </a:endParaRPr>
          </a:p>
          <a:p>
            <a:pPr marL="514350" indent="0" algn="r" rtl="1"/>
            <a:r>
              <a:rPr lang="fa-IR" sz="2800" b="1" dirty="0" smtClean="0">
                <a:solidFill>
                  <a:srgbClr val="0070C0"/>
                </a:solidFill>
                <a:cs typeface="B Nazanin" pitchFamily="2" charset="-78"/>
              </a:rPr>
              <a:t>تغييرات </a:t>
            </a:r>
            <a:r>
              <a:rPr lang="fa-IR" sz="2800" b="1" dirty="0">
                <a:solidFill>
                  <a:srgbClr val="0070C0"/>
                </a:solidFill>
                <a:cs typeface="B Nazanin" pitchFamily="2" charset="-78"/>
              </a:rPr>
              <a:t>سريع در </a:t>
            </a:r>
            <a:r>
              <a:rPr lang="fa-IR" sz="2800" b="1" dirty="0" smtClean="0">
                <a:solidFill>
                  <a:srgbClr val="0070C0"/>
                </a:solidFill>
                <a:cs typeface="B Nazanin" pitchFamily="2" charset="-78"/>
              </a:rPr>
              <a:t>سبك زندگي</a:t>
            </a:r>
          </a:p>
        </p:txBody>
      </p:sp>
    </p:spTree>
    <p:extLst>
      <p:ext uri="{BB962C8B-B14F-4D97-AF65-F5344CB8AC3E}">
        <p14:creationId xmlns:p14="http://schemas.microsoft.com/office/powerpoint/2010/main" val="17185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00B050"/>
                </a:solidFill>
                <a:cs typeface="B Nazanin" pitchFamily="2" charset="-78"/>
              </a:rPr>
              <a:t>انواع فشارسنج</a:t>
            </a:r>
            <a:endParaRPr lang="en-US" b="1" dirty="0">
              <a:solidFill>
                <a:srgbClr val="00B050"/>
              </a:solidFill>
              <a:cs typeface="B Nazanin"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8946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1"/>
            <a:ext cx="271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 y="2362200"/>
            <a:ext cx="22129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0"/>
            <a:ext cx="213995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36393" y="1093143"/>
            <a:ext cx="3948517" cy="2800767"/>
          </a:xfrm>
          <a:prstGeom prst="rect">
            <a:avLst/>
          </a:prstGeom>
        </p:spPr>
        <p:txBody>
          <a:bodyPr wrap="none">
            <a:spAutoFit/>
          </a:bodyPr>
          <a:lstStyle/>
          <a:p>
            <a:pPr marL="342900" lvl="0" indent="-342900" algn="r" rtl="1">
              <a:buFont typeface="Arial" pitchFamily="34" charset="0"/>
              <a:buChar char="•"/>
            </a:pPr>
            <a:r>
              <a:rPr lang="fa-IR" sz="4400" dirty="0">
                <a:solidFill>
                  <a:srgbClr val="3E3D2D">
                    <a:tint val="100000"/>
                    <a:shade val="90000"/>
                    <a:satMod val="250000"/>
                    <a:alpha val="100000"/>
                  </a:srgbClr>
                </a:solidFill>
                <a:cs typeface="B Nazanin" pitchFamily="2" charset="-78"/>
              </a:rPr>
              <a:t>فشارسنج جیوه </a:t>
            </a:r>
            <a:r>
              <a:rPr lang="fa-IR" sz="4400" dirty="0" smtClean="0">
                <a:solidFill>
                  <a:srgbClr val="3E3D2D">
                    <a:tint val="100000"/>
                    <a:shade val="90000"/>
                    <a:satMod val="250000"/>
                    <a:alpha val="100000"/>
                  </a:srgbClr>
                </a:solidFill>
                <a:cs typeface="B Nazanin" pitchFamily="2" charset="-78"/>
              </a:rPr>
              <a:t>ای</a:t>
            </a:r>
            <a:endParaRPr lang="fa-IR" sz="4400" dirty="0">
              <a:solidFill>
                <a:srgbClr val="3E3D2D">
                  <a:tint val="100000"/>
                  <a:shade val="90000"/>
                  <a:satMod val="250000"/>
                  <a:alpha val="100000"/>
                </a:srgbClr>
              </a:solidFill>
              <a:cs typeface="B Nazanin" pitchFamily="2" charset="-78"/>
            </a:endParaRPr>
          </a:p>
          <a:p>
            <a:pPr marL="342900" lvl="0" indent="-342900" algn="r" rtl="1">
              <a:buFont typeface="Arial" pitchFamily="34" charset="0"/>
              <a:buChar char="•"/>
            </a:pPr>
            <a:r>
              <a:rPr lang="fa-IR" sz="4400" dirty="0">
                <a:solidFill>
                  <a:srgbClr val="3E3D2D">
                    <a:tint val="100000"/>
                    <a:shade val="90000"/>
                    <a:satMod val="250000"/>
                    <a:alpha val="100000"/>
                  </a:srgbClr>
                </a:solidFill>
                <a:ea typeface="+mj-ea"/>
                <a:cs typeface="B Nazanin" pitchFamily="2" charset="-78"/>
              </a:rPr>
              <a:t>فشارسنج عقربه </a:t>
            </a:r>
            <a:r>
              <a:rPr lang="fa-IR" sz="4400" dirty="0" smtClean="0">
                <a:solidFill>
                  <a:srgbClr val="3E3D2D">
                    <a:tint val="100000"/>
                    <a:shade val="90000"/>
                    <a:satMod val="250000"/>
                    <a:alpha val="100000"/>
                  </a:srgbClr>
                </a:solidFill>
                <a:ea typeface="+mj-ea"/>
                <a:cs typeface="B Nazanin" pitchFamily="2" charset="-78"/>
              </a:rPr>
              <a:t>ای</a:t>
            </a:r>
          </a:p>
          <a:p>
            <a:pPr marL="342900" lvl="0" indent="-342900" algn="r" rtl="1">
              <a:buFont typeface="Arial" pitchFamily="34" charset="0"/>
              <a:buChar char="•"/>
            </a:pPr>
            <a:r>
              <a:rPr lang="fa-IR" sz="4400" dirty="0">
                <a:solidFill>
                  <a:srgbClr val="3E3D2D">
                    <a:tint val="100000"/>
                    <a:shade val="90000"/>
                    <a:satMod val="250000"/>
                    <a:alpha val="100000"/>
                  </a:srgbClr>
                </a:solidFill>
                <a:ea typeface="+mj-ea"/>
                <a:cs typeface="B Nazanin" pitchFamily="2" charset="-78"/>
              </a:rPr>
              <a:t>فشارسنج الکترونیک</a:t>
            </a:r>
            <a:endParaRPr lang="fa-IR" sz="4400" dirty="0" smtClean="0">
              <a:solidFill>
                <a:srgbClr val="3E3D2D">
                  <a:tint val="100000"/>
                  <a:shade val="90000"/>
                  <a:satMod val="250000"/>
                  <a:alpha val="100000"/>
                </a:srgbClr>
              </a:solidFill>
              <a:ea typeface="+mj-ea"/>
              <a:cs typeface="B Nazanin" pitchFamily="2" charset="-78"/>
            </a:endParaRPr>
          </a:p>
          <a:p>
            <a:pPr marL="342900" lvl="0" indent="-342900" algn="r" rtl="1">
              <a:buFont typeface="Arial" pitchFamily="34" charset="0"/>
              <a:buChar char="•"/>
            </a:pPr>
            <a:endParaRPr lang="en-US" sz="4400" dirty="0">
              <a:solidFill>
                <a:prstClr val="black"/>
              </a:solidFill>
              <a:cs typeface="B Nazanin" pitchFamily="2" charset="-78"/>
            </a:endParaRPr>
          </a:p>
        </p:txBody>
      </p:sp>
    </p:spTree>
    <p:extLst>
      <p:ext uri="{BB962C8B-B14F-4D97-AF65-F5344CB8AC3E}">
        <p14:creationId xmlns:p14="http://schemas.microsoft.com/office/powerpoint/2010/main" val="2246497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685800"/>
          </a:xfrm>
        </p:spPr>
        <p:txBody>
          <a:bodyPr>
            <a:normAutofit fontScale="90000"/>
          </a:bodyPr>
          <a:lstStyle/>
          <a:p>
            <a:pPr algn="ctr"/>
            <a:r>
              <a:rPr lang="fa-IR" dirty="0">
                <a:solidFill>
                  <a:srgbClr val="00B050"/>
                </a:solidFill>
                <a:cs typeface="B Nazanin" pitchFamily="2" charset="-78"/>
              </a:rPr>
              <a:t>انواع بازوبند دستگاه فشارسنج</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70396960"/>
              </p:ext>
            </p:extLst>
          </p:nvPr>
        </p:nvGraphicFramePr>
        <p:xfrm>
          <a:off x="1042988" y="1600200"/>
          <a:ext cx="3833811" cy="4800599"/>
        </p:xfrm>
        <a:graphic>
          <a:graphicData uri="http://schemas.openxmlformats.org/drawingml/2006/table">
            <a:tbl>
              <a:tblPr firstRow="1" bandRow="1">
                <a:tableStyleId>{5DA37D80-6434-44D0-A028-1B22A696006F}</a:tableStyleId>
              </a:tblPr>
              <a:tblGrid>
                <a:gridCol w="1277937"/>
                <a:gridCol w="1277937"/>
                <a:gridCol w="1277937"/>
              </a:tblGrid>
              <a:tr h="714983">
                <a:tc>
                  <a:txBody>
                    <a:bodyPr/>
                    <a:lstStyle/>
                    <a:p>
                      <a:pPr algn="r" rtl="1"/>
                      <a:r>
                        <a:rPr lang="fa-IR" sz="1800" dirty="0" smtClean="0">
                          <a:cs typeface="B Koodak" pitchFamily="2" charset="-78"/>
                        </a:rPr>
                        <a:t>اندازه (نوع)</a:t>
                      </a:r>
                      <a:r>
                        <a:rPr lang="fa-IR" sz="1800" baseline="0" dirty="0" smtClean="0">
                          <a:cs typeface="B Koodak" pitchFamily="2" charset="-78"/>
                        </a:rPr>
                        <a:t> بازوبند</a:t>
                      </a:r>
                      <a:endParaRPr lang="en-US" sz="1800" dirty="0">
                        <a:cs typeface="B Koodak" pitchFamily="2" charset="-78"/>
                      </a:endParaRPr>
                    </a:p>
                  </a:txBody>
                  <a:tcPr marL="53642" marR="53642"/>
                </a:tc>
                <a:tc>
                  <a:txBody>
                    <a:bodyPr/>
                    <a:lstStyle/>
                    <a:p>
                      <a:pPr algn="ctr" rtl="1"/>
                      <a:r>
                        <a:rPr lang="fa-IR" sz="1800" dirty="0" smtClean="0">
                          <a:cs typeface="B Koodak" pitchFamily="2" charset="-78"/>
                        </a:rPr>
                        <a:t>ابعاد کیسه هوا</a:t>
                      </a:r>
                      <a:endParaRPr lang="en-US" sz="1800" dirty="0">
                        <a:cs typeface="B Koodak" pitchFamily="2" charset="-78"/>
                      </a:endParaRPr>
                    </a:p>
                  </a:txBody>
                  <a:tcPr marL="53642" marR="53642"/>
                </a:tc>
                <a:tc>
                  <a:txBody>
                    <a:bodyPr/>
                    <a:lstStyle/>
                    <a:p>
                      <a:pPr algn="r" rtl="1"/>
                      <a:r>
                        <a:rPr lang="fa-IR" sz="1800" dirty="0" smtClean="0">
                          <a:cs typeface="B Koodak" pitchFamily="2" charset="-78"/>
                        </a:rPr>
                        <a:t>دور بازو (</a:t>
                      </a:r>
                      <a:r>
                        <a:rPr lang="en-US" sz="1800" dirty="0" smtClean="0">
                          <a:cs typeface="B Koodak" pitchFamily="2" charset="-78"/>
                        </a:rPr>
                        <a:t>cm</a:t>
                      </a:r>
                      <a:r>
                        <a:rPr lang="fa-IR" sz="1800" dirty="0" smtClean="0">
                          <a:cs typeface="B Koodak" pitchFamily="2" charset="-78"/>
                        </a:rPr>
                        <a:t>)</a:t>
                      </a:r>
                      <a:endParaRPr lang="en-US" sz="1800" dirty="0">
                        <a:cs typeface="B Koodak" pitchFamily="2" charset="-78"/>
                      </a:endParaRPr>
                    </a:p>
                  </a:txBody>
                  <a:tcPr marL="53642" marR="53642"/>
                </a:tc>
              </a:tr>
              <a:tr h="1021404">
                <a:tc>
                  <a:txBody>
                    <a:bodyPr/>
                    <a:lstStyle/>
                    <a:p>
                      <a:pPr algn="r" rtl="1"/>
                      <a:r>
                        <a:rPr lang="fa-IR" sz="1800" dirty="0" smtClean="0">
                          <a:cs typeface="B Koodak" pitchFamily="2" charset="-78"/>
                        </a:rPr>
                        <a:t>بازوی بزرگسال کوچک</a:t>
                      </a:r>
                      <a:endParaRPr lang="en-US" sz="1800" dirty="0">
                        <a:cs typeface="B Koodak" pitchFamily="2" charset="-78"/>
                      </a:endParaRPr>
                    </a:p>
                  </a:txBody>
                  <a:tcPr marL="53642" marR="53642"/>
                </a:tc>
                <a:tc>
                  <a:txBody>
                    <a:bodyPr/>
                    <a:lstStyle/>
                    <a:p>
                      <a:pPr algn="ctr" rtl="1"/>
                      <a:r>
                        <a:rPr lang="fa-IR" sz="1800" dirty="0" smtClean="0">
                          <a:cs typeface="B Koodak" pitchFamily="2" charset="-78"/>
                        </a:rPr>
                        <a:t>24*10</a:t>
                      </a:r>
                      <a:endParaRPr lang="en-US" sz="1800" dirty="0">
                        <a:cs typeface="B Koodak" pitchFamily="2" charset="-78"/>
                      </a:endParaRPr>
                    </a:p>
                  </a:txBody>
                  <a:tcPr marL="53642" marR="53642"/>
                </a:tc>
                <a:tc>
                  <a:txBody>
                    <a:bodyPr/>
                    <a:lstStyle/>
                    <a:p>
                      <a:pPr algn="r" rtl="1"/>
                      <a:r>
                        <a:rPr lang="fa-IR" sz="1800" dirty="0" smtClean="0">
                          <a:cs typeface="B Koodak" pitchFamily="2" charset="-78"/>
                        </a:rPr>
                        <a:t>26-22</a:t>
                      </a:r>
                      <a:endParaRPr lang="en-US" sz="1800" dirty="0">
                        <a:cs typeface="B Koodak" pitchFamily="2" charset="-78"/>
                      </a:endParaRPr>
                    </a:p>
                  </a:txBody>
                  <a:tcPr marL="53642" marR="53642"/>
                </a:tc>
              </a:tr>
              <a:tr h="1021404">
                <a:tc>
                  <a:txBody>
                    <a:bodyPr/>
                    <a:lstStyle/>
                    <a:p>
                      <a:pPr algn="r" rtl="1"/>
                      <a:r>
                        <a:rPr lang="fa-IR" sz="1800" dirty="0" smtClean="0">
                          <a:cs typeface="B Koodak" pitchFamily="2" charset="-78"/>
                        </a:rPr>
                        <a:t>بازوی بزرگسال استاندارد</a:t>
                      </a:r>
                      <a:endParaRPr lang="en-US" sz="1800" dirty="0">
                        <a:cs typeface="B Koodak" pitchFamily="2" charset="-78"/>
                      </a:endParaRPr>
                    </a:p>
                  </a:txBody>
                  <a:tcPr marL="53642" marR="53642"/>
                </a:tc>
                <a:tc>
                  <a:txBody>
                    <a:bodyPr/>
                    <a:lstStyle/>
                    <a:p>
                      <a:pPr algn="ctr" rtl="1"/>
                      <a:r>
                        <a:rPr lang="fa-IR" sz="1800" dirty="0" smtClean="0">
                          <a:cs typeface="B Koodak" pitchFamily="2" charset="-78"/>
                        </a:rPr>
                        <a:t>30*13</a:t>
                      </a:r>
                      <a:endParaRPr lang="en-US" sz="1800" dirty="0">
                        <a:cs typeface="B Koodak" pitchFamily="2" charset="-78"/>
                      </a:endParaRPr>
                    </a:p>
                  </a:txBody>
                  <a:tcPr marL="53642" marR="53642"/>
                </a:tc>
                <a:tc>
                  <a:txBody>
                    <a:bodyPr/>
                    <a:lstStyle/>
                    <a:p>
                      <a:pPr algn="r" rtl="1"/>
                      <a:r>
                        <a:rPr lang="fa-IR" sz="1800" dirty="0" smtClean="0">
                          <a:cs typeface="B Koodak" pitchFamily="2" charset="-78"/>
                        </a:rPr>
                        <a:t>34-27</a:t>
                      </a:r>
                      <a:endParaRPr lang="en-US" sz="1800" dirty="0">
                        <a:cs typeface="B Koodak" pitchFamily="2" charset="-78"/>
                      </a:endParaRPr>
                    </a:p>
                  </a:txBody>
                  <a:tcPr marL="53642" marR="53642"/>
                </a:tc>
              </a:tr>
              <a:tr h="1021404">
                <a:tc>
                  <a:txBody>
                    <a:bodyPr/>
                    <a:lstStyle/>
                    <a:p>
                      <a:pPr algn="r" rtl="1"/>
                      <a:r>
                        <a:rPr lang="fa-IR" sz="1800" dirty="0" smtClean="0">
                          <a:cs typeface="B Koodak" pitchFamily="2" charset="-78"/>
                        </a:rPr>
                        <a:t>بازوی بزرگسال درشت</a:t>
                      </a:r>
                      <a:endParaRPr lang="en-US" sz="1800" dirty="0">
                        <a:cs typeface="B Koodak" pitchFamily="2" charset="-78"/>
                      </a:endParaRPr>
                    </a:p>
                  </a:txBody>
                  <a:tcPr marL="53642" marR="53642"/>
                </a:tc>
                <a:tc>
                  <a:txBody>
                    <a:bodyPr/>
                    <a:lstStyle/>
                    <a:p>
                      <a:pPr algn="ctr" rtl="1"/>
                      <a:r>
                        <a:rPr lang="fa-IR" sz="1800" dirty="0" smtClean="0">
                          <a:cs typeface="B Koodak" pitchFamily="2" charset="-78"/>
                        </a:rPr>
                        <a:t>38*16</a:t>
                      </a:r>
                      <a:endParaRPr lang="en-US" sz="1800" dirty="0">
                        <a:cs typeface="B Koodak" pitchFamily="2" charset="-78"/>
                      </a:endParaRPr>
                    </a:p>
                  </a:txBody>
                  <a:tcPr marL="53642" marR="53642"/>
                </a:tc>
                <a:tc>
                  <a:txBody>
                    <a:bodyPr/>
                    <a:lstStyle/>
                    <a:p>
                      <a:pPr algn="r" rtl="1"/>
                      <a:r>
                        <a:rPr lang="fa-IR" sz="1800" dirty="0" smtClean="0">
                          <a:cs typeface="B Koodak" pitchFamily="2" charset="-78"/>
                        </a:rPr>
                        <a:t>44-35</a:t>
                      </a:r>
                      <a:endParaRPr lang="en-US" sz="1800" dirty="0">
                        <a:cs typeface="B Koodak" pitchFamily="2" charset="-78"/>
                      </a:endParaRPr>
                    </a:p>
                  </a:txBody>
                  <a:tcPr marL="53642" marR="53642"/>
                </a:tc>
              </a:tr>
              <a:tr h="1021404">
                <a:tc>
                  <a:txBody>
                    <a:bodyPr/>
                    <a:lstStyle/>
                    <a:p>
                      <a:pPr algn="r" rtl="1"/>
                      <a:r>
                        <a:rPr lang="fa-IR" sz="1800" dirty="0" smtClean="0">
                          <a:cs typeface="B Koodak" pitchFamily="2" charset="-78"/>
                        </a:rPr>
                        <a:t>ران بزرگسال</a:t>
                      </a:r>
                      <a:r>
                        <a:rPr lang="fa-IR" sz="1800" baseline="0" dirty="0" smtClean="0">
                          <a:cs typeface="B Koodak" pitchFamily="2" charset="-78"/>
                        </a:rPr>
                        <a:t> (افراد خیلی چاق)</a:t>
                      </a:r>
                      <a:endParaRPr lang="en-US" sz="1800" dirty="0">
                        <a:cs typeface="B Koodak" pitchFamily="2" charset="-78"/>
                      </a:endParaRPr>
                    </a:p>
                  </a:txBody>
                  <a:tcPr marL="53642" marR="53642"/>
                </a:tc>
                <a:tc>
                  <a:txBody>
                    <a:bodyPr/>
                    <a:lstStyle/>
                    <a:p>
                      <a:pPr algn="ctr" rtl="1"/>
                      <a:r>
                        <a:rPr lang="fa-IR" sz="1800" dirty="0" smtClean="0">
                          <a:cs typeface="B Koodak" pitchFamily="2" charset="-78"/>
                        </a:rPr>
                        <a:t>42*20</a:t>
                      </a:r>
                      <a:endParaRPr lang="en-US" sz="1800" dirty="0">
                        <a:cs typeface="B Koodak" pitchFamily="2" charset="-78"/>
                      </a:endParaRPr>
                    </a:p>
                  </a:txBody>
                  <a:tcPr marL="53642" marR="53642"/>
                </a:tc>
                <a:tc>
                  <a:txBody>
                    <a:bodyPr/>
                    <a:lstStyle/>
                    <a:p>
                      <a:pPr algn="r" rtl="1"/>
                      <a:r>
                        <a:rPr lang="fa-IR" sz="1800" dirty="0" smtClean="0">
                          <a:cs typeface="B Koodak" pitchFamily="2" charset="-78"/>
                        </a:rPr>
                        <a:t>52-45</a:t>
                      </a:r>
                      <a:endParaRPr lang="en-US" sz="1800" dirty="0">
                        <a:cs typeface="B Koodak" pitchFamily="2" charset="-78"/>
                      </a:endParaRPr>
                    </a:p>
                  </a:txBody>
                  <a:tcPr marL="53642" marR="53642"/>
                </a:tc>
              </a:tr>
            </a:tbl>
          </a:graphicData>
        </a:graphic>
      </p:graphicFrame>
      <p:sp>
        <p:nvSpPr>
          <p:cNvPr id="8" name="Text Placeholder 7"/>
          <p:cNvSpPr>
            <a:spLocks noGrp="1"/>
          </p:cNvSpPr>
          <p:nvPr>
            <p:ph sz="quarter" idx="14"/>
          </p:nvPr>
        </p:nvSpPr>
        <p:spPr>
          <a:xfrm>
            <a:off x="5029200" y="1752600"/>
            <a:ext cx="3581400" cy="4053839"/>
          </a:xfrm>
        </p:spPr>
        <p:txBody>
          <a:bodyPr>
            <a:normAutofit fontScale="92500"/>
          </a:bodyPr>
          <a:lstStyle/>
          <a:p>
            <a:pPr marL="342900" lvl="0" indent="-274320" algn="r" rtl="1">
              <a:lnSpc>
                <a:spcPct val="150000"/>
              </a:lnSpc>
              <a:buClr>
                <a:srgbClr val="94C600"/>
              </a:buClr>
              <a:buFont typeface="Wingdings 2" pitchFamily="18" charset="2"/>
              <a:buChar char=""/>
            </a:pPr>
            <a:r>
              <a:rPr lang="fa-IR" sz="2800" dirty="0">
                <a:solidFill>
                  <a:srgbClr val="002060"/>
                </a:solidFill>
                <a:cs typeface="B Nazanin" pitchFamily="2" charset="-78"/>
              </a:rPr>
              <a:t>کیسه هوای لاستیکی بازوبند باید ابعاد صحیح داشته باشد:</a:t>
            </a:r>
          </a:p>
          <a:p>
            <a:pPr marL="342900" lvl="0" indent="-274320" algn="r" rtl="1">
              <a:lnSpc>
                <a:spcPct val="150000"/>
              </a:lnSpc>
              <a:buClr>
                <a:srgbClr val="94C600"/>
              </a:buClr>
              <a:buFont typeface="Wingdings" pitchFamily="2" charset="2"/>
              <a:buChar char="ü"/>
            </a:pPr>
            <a:r>
              <a:rPr lang="fa-IR" sz="2800" dirty="0">
                <a:solidFill>
                  <a:srgbClr val="002060"/>
                </a:solidFill>
                <a:cs typeface="B Nazanin" pitchFamily="2" charset="-78"/>
              </a:rPr>
              <a:t>طول: 80% دور بازو </a:t>
            </a:r>
          </a:p>
          <a:p>
            <a:pPr marL="342900" lvl="0" indent="-274320" algn="r" rtl="1">
              <a:lnSpc>
                <a:spcPct val="150000"/>
              </a:lnSpc>
              <a:buClr>
                <a:srgbClr val="94C600"/>
              </a:buClr>
              <a:buFont typeface="Wingdings" pitchFamily="2" charset="2"/>
              <a:buChar char="ü"/>
            </a:pPr>
            <a:r>
              <a:rPr lang="fa-IR" sz="2800" dirty="0">
                <a:solidFill>
                  <a:srgbClr val="002060"/>
                </a:solidFill>
                <a:cs typeface="B Nazanin" pitchFamily="2" charset="-78"/>
              </a:rPr>
              <a:t>عرض: 40% دور بازو یا  12 سانتیمتر (دو سوم طول بازو)</a:t>
            </a:r>
          </a:p>
          <a:p>
            <a:pPr marL="342900" lvl="0" indent="-274320" algn="r" rtl="1">
              <a:buClr>
                <a:srgbClr val="94C600"/>
              </a:buClr>
              <a:buFont typeface="Wingdings 2" pitchFamily="18" charset="2"/>
              <a:buChar char=""/>
            </a:pPr>
            <a:endParaRPr lang="en-US" sz="2800" dirty="0">
              <a:solidFill>
                <a:srgbClr val="002060"/>
              </a:solidFill>
              <a:cs typeface="B Nazanin" pitchFamily="2" charset="-78"/>
            </a:endParaRPr>
          </a:p>
          <a:p>
            <a:endParaRPr lang="en-US" dirty="0"/>
          </a:p>
        </p:txBody>
      </p:sp>
    </p:spTree>
    <p:extLst>
      <p:ext uri="{BB962C8B-B14F-4D97-AF65-F5344CB8AC3E}">
        <p14:creationId xmlns:p14="http://schemas.microsoft.com/office/powerpoint/2010/main" val="2347628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7924800" cy="944562"/>
          </a:xfrm>
        </p:spPr>
        <p:txBody>
          <a:bodyPr>
            <a:normAutofit/>
          </a:bodyPr>
          <a:lstStyle/>
          <a:p>
            <a:pPr algn="ctr" rtl="1"/>
            <a:r>
              <a:rPr lang="fa-IR" sz="3600" b="1" dirty="0">
                <a:solidFill>
                  <a:srgbClr val="00B050"/>
                </a:solidFill>
                <a:cs typeface="B Nazanin" pitchFamily="2" charset="-78"/>
              </a:rPr>
              <a:t>نکات مورد توجه در اندازه گیری فشار خون</a:t>
            </a:r>
            <a:endParaRPr lang="en-US" sz="3200" dirty="0" smtClean="0"/>
          </a:p>
        </p:txBody>
      </p:sp>
      <p:sp>
        <p:nvSpPr>
          <p:cNvPr id="3" name="Content Placeholder 2"/>
          <p:cNvSpPr>
            <a:spLocks noGrp="1"/>
          </p:cNvSpPr>
          <p:nvPr>
            <p:ph idx="1"/>
          </p:nvPr>
        </p:nvSpPr>
        <p:spPr>
          <a:xfrm>
            <a:off x="457200" y="1428750"/>
            <a:ext cx="8153400" cy="4895850"/>
          </a:xfrm>
        </p:spPr>
        <p:txBody>
          <a:bodyPr>
            <a:noAutofit/>
          </a:bodyPr>
          <a:lstStyle/>
          <a:p>
            <a:pPr lvl="0" algn="r" rtl="1">
              <a:buClr>
                <a:srgbClr val="94C600"/>
              </a:buClr>
            </a:pPr>
            <a:r>
              <a:rPr lang="fa-IR" dirty="0">
                <a:solidFill>
                  <a:srgbClr val="002060"/>
                </a:solidFill>
                <a:cs typeface="B Nazanin" pitchFamily="2" charset="-78"/>
              </a:rPr>
              <a:t>فرد معاینه شونده نباید قبل از اندازه گیری فشار خون، </a:t>
            </a:r>
            <a:r>
              <a:rPr lang="fa-IR" b="1" i="1" dirty="0">
                <a:solidFill>
                  <a:srgbClr val="002060"/>
                </a:solidFill>
                <a:cs typeface="B Nazanin" pitchFamily="2" charset="-78"/>
              </a:rPr>
              <a:t>مدت طولانی</a:t>
            </a:r>
            <a:r>
              <a:rPr lang="fa-IR" dirty="0">
                <a:solidFill>
                  <a:srgbClr val="002060"/>
                </a:solidFill>
                <a:cs typeface="B Nazanin" pitchFamily="2" charset="-78"/>
              </a:rPr>
              <a:t> (بیش از 14 ساعت) ناشتا باشد.</a:t>
            </a:r>
            <a:endParaRPr lang="en-US" dirty="0">
              <a:solidFill>
                <a:srgbClr val="002060"/>
              </a:solidFill>
              <a:cs typeface="B Nazanin" pitchFamily="2" charset="-78"/>
            </a:endParaRPr>
          </a:p>
          <a:p>
            <a:pPr lvl="0" algn="r" rtl="1">
              <a:buClr>
                <a:srgbClr val="94C600"/>
              </a:buClr>
            </a:pPr>
            <a:r>
              <a:rPr lang="fa-IR" dirty="0">
                <a:solidFill>
                  <a:srgbClr val="002060"/>
                </a:solidFill>
                <a:cs typeface="B Nazanin" pitchFamily="2" charset="-78"/>
              </a:rPr>
              <a:t>فرد معاینه شونده </a:t>
            </a:r>
            <a:r>
              <a:rPr lang="fa-IR" b="1" i="1" dirty="0">
                <a:solidFill>
                  <a:srgbClr val="002060"/>
                </a:solidFill>
                <a:cs typeface="B Nazanin" pitchFamily="2" charset="-78"/>
              </a:rPr>
              <a:t>حداقل نیم ساعت</a:t>
            </a:r>
            <a:r>
              <a:rPr lang="fa-IR" dirty="0">
                <a:solidFill>
                  <a:srgbClr val="002060"/>
                </a:solidFill>
                <a:cs typeface="B Nazanin" pitchFamily="2" charset="-78"/>
              </a:rPr>
              <a:t> قبل از اندازه گیری فشار خون: </a:t>
            </a:r>
            <a:endParaRPr lang="en-US" dirty="0">
              <a:solidFill>
                <a:srgbClr val="002060"/>
              </a:solidFill>
              <a:cs typeface="B Nazanin" pitchFamily="2" charset="-78"/>
            </a:endParaRPr>
          </a:p>
          <a:p>
            <a:pPr lvl="0" algn="r" rtl="1">
              <a:buClr>
                <a:srgbClr val="94C600"/>
              </a:buClr>
            </a:pPr>
            <a:r>
              <a:rPr lang="fa-IR" dirty="0">
                <a:solidFill>
                  <a:srgbClr val="002060"/>
                </a:solidFill>
                <a:cs typeface="B Nazanin" pitchFamily="2" charset="-78"/>
              </a:rPr>
              <a:t>فعالیت شدید نداشته باشد</a:t>
            </a:r>
            <a:endParaRPr lang="en-US" dirty="0">
              <a:solidFill>
                <a:srgbClr val="002060"/>
              </a:solidFill>
              <a:cs typeface="B Nazanin" pitchFamily="2" charset="-78"/>
            </a:endParaRPr>
          </a:p>
          <a:p>
            <a:pPr lvl="0" algn="r" rtl="1">
              <a:buClr>
                <a:srgbClr val="94C600"/>
              </a:buClr>
            </a:pPr>
            <a:r>
              <a:rPr lang="fa-IR" dirty="0">
                <a:solidFill>
                  <a:srgbClr val="002060"/>
                </a:solidFill>
                <a:cs typeface="B Nazanin" pitchFamily="2" charset="-78"/>
              </a:rPr>
              <a:t>غذای سنگین، قهوه، چای، الكل، دارو و نوشیدنی های محرك مصرف نكرده باشد</a:t>
            </a:r>
            <a:endParaRPr lang="en-US" dirty="0">
              <a:solidFill>
                <a:srgbClr val="002060"/>
              </a:solidFill>
              <a:cs typeface="B Nazanin" pitchFamily="2" charset="-78"/>
            </a:endParaRPr>
          </a:p>
          <a:p>
            <a:pPr lvl="0" algn="r" rtl="1">
              <a:buClr>
                <a:srgbClr val="94C600"/>
              </a:buClr>
            </a:pPr>
            <a:r>
              <a:rPr lang="fa-IR" dirty="0">
                <a:solidFill>
                  <a:srgbClr val="002060"/>
                </a:solidFill>
                <a:cs typeface="B Nazanin" pitchFamily="2" charset="-78"/>
              </a:rPr>
              <a:t>استعمال دخانیات نداشته باشد. </a:t>
            </a:r>
            <a:endParaRPr lang="en-US" dirty="0">
              <a:solidFill>
                <a:srgbClr val="002060"/>
              </a:solidFill>
              <a:cs typeface="B Nazanin" pitchFamily="2" charset="-78"/>
            </a:endParaRPr>
          </a:p>
          <a:p>
            <a:pPr lvl="0" algn="r" rtl="1">
              <a:buClr>
                <a:srgbClr val="94C600"/>
              </a:buClr>
            </a:pPr>
            <a:r>
              <a:rPr lang="fa-IR" dirty="0">
                <a:solidFill>
                  <a:srgbClr val="002060"/>
                </a:solidFill>
                <a:cs typeface="B Nazanin" pitchFamily="2" charset="-78"/>
              </a:rPr>
              <a:t>فرد معاینه شونده </a:t>
            </a:r>
            <a:r>
              <a:rPr lang="fa-IR" b="1" i="1" dirty="0">
                <a:solidFill>
                  <a:srgbClr val="002060"/>
                </a:solidFill>
                <a:cs typeface="B Nazanin" pitchFamily="2" charset="-78"/>
              </a:rPr>
              <a:t>5 دقیقه</a:t>
            </a:r>
            <a:r>
              <a:rPr lang="fa-IR" dirty="0">
                <a:solidFill>
                  <a:srgbClr val="002060"/>
                </a:solidFill>
                <a:cs typeface="B Nazanin" pitchFamily="2" charset="-78"/>
              </a:rPr>
              <a:t> قبل از اندازه گیری فشار خون، باید استراحت كامل داشته باشد.</a:t>
            </a:r>
            <a:endParaRPr lang="en-US" dirty="0">
              <a:solidFill>
                <a:srgbClr val="002060"/>
              </a:solidFill>
              <a:cs typeface="B Nazanin" pitchFamily="2" charset="-78"/>
            </a:endParaRPr>
          </a:p>
          <a:p>
            <a:pPr lvl="0" algn="r" rtl="1">
              <a:buClr>
                <a:srgbClr val="94C600"/>
              </a:buClr>
            </a:pPr>
            <a:r>
              <a:rPr lang="fa-IR" dirty="0">
                <a:solidFill>
                  <a:srgbClr val="002060"/>
                </a:solidFill>
                <a:cs typeface="B Nazanin" pitchFamily="2" charset="-78"/>
              </a:rPr>
              <a:t>مثانه فرد معاینه شونده می­بایست خالی باشد.</a:t>
            </a:r>
            <a:endParaRPr lang="en-US" dirty="0">
              <a:solidFill>
                <a:srgbClr val="002060"/>
              </a:solidFill>
              <a:cs typeface="B Nazanin" pitchFamily="2" charset="-78"/>
            </a:endParaRPr>
          </a:p>
          <a:p>
            <a:pPr lvl="0" algn="r" rtl="1">
              <a:buClr>
                <a:srgbClr val="94C600"/>
              </a:buClr>
            </a:pPr>
            <a:r>
              <a:rPr lang="fa-IR" dirty="0">
                <a:solidFill>
                  <a:srgbClr val="002060"/>
                </a:solidFill>
                <a:cs typeface="B Nazanin" pitchFamily="2" charset="-78"/>
              </a:rPr>
              <a:t>لباس فرد معاینه شونده باید سبك و آستین های لباس به اندازه كافی گشاد باشد آستین تنگ روی سرخرگ بازویی فشار می­آورد و در نتیجه به طور كاذب فشار خون پایین­تر از آنچه هست خوانده می­شود.</a:t>
            </a:r>
            <a:endParaRPr lang="en-US" dirty="0">
              <a:solidFill>
                <a:srgbClr val="002060"/>
              </a:solidFill>
              <a:cs typeface="B Nazanin" pitchFamily="2" charset="-78"/>
            </a:endParaRPr>
          </a:p>
          <a:p>
            <a:pPr lvl="0" algn="r" rtl="1">
              <a:buClr>
                <a:srgbClr val="94C600"/>
              </a:buClr>
            </a:pPr>
            <a:endParaRPr lang="en-US" dirty="0">
              <a:solidFill>
                <a:srgbClr val="002060"/>
              </a:solidFill>
              <a:cs typeface="B Nazanin" pitchFamily="2" charset="-78"/>
            </a:endParaRPr>
          </a:p>
          <a:p>
            <a:pPr algn="r"/>
            <a:endParaRPr lang="en-US" sz="2800" dirty="0" smtClean="0">
              <a:solidFill>
                <a:srgbClr val="002060"/>
              </a:solidFill>
              <a:cs typeface="B Nazanin" pitchFamily="2" charset="-78"/>
            </a:endParaRPr>
          </a:p>
        </p:txBody>
      </p:sp>
    </p:spTree>
    <p:extLst>
      <p:ext uri="{BB962C8B-B14F-4D97-AF65-F5344CB8AC3E}">
        <p14:creationId xmlns:p14="http://schemas.microsoft.com/office/powerpoint/2010/main" val="67559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81000" y="685800"/>
            <a:ext cx="8382000" cy="5410200"/>
          </a:xfrm>
        </p:spPr>
        <p:txBody>
          <a:bodyPr>
            <a:normAutofit lnSpcReduction="10000"/>
          </a:bodyPr>
          <a:lstStyle/>
          <a:p>
            <a:pPr marL="420624" lvl="0" indent="-384048" algn="r" rtl="1">
              <a:spcBef>
                <a:spcPts val="0"/>
              </a:spcBef>
              <a:buClr>
                <a:srgbClr val="94C600"/>
              </a:buClr>
              <a:buFont typeface="Wingdings 2"/>
              <a:buChar char=""/>
              <a:defRPr/>
            </a:pPr>
            <a:r>
              <a:rPr lang="fa-IR" sz="2800" dirty="0">
                <a:solidFill>
                  <a:srgbClr val="002060"/>
                </a:solidFill>
                <a:cs typeface="B Nazanin" pitchFamily="2" charset="-78"/>
              </a:rPr>
              <a:t>اگر فشار خون در حالت</a:t>
            </a:r>
            <a:r>
              <a:rPr lang="fa-IR" sz="2800" b="1" i="1" dirty="0">
                <a:solidFill>
                  <a:srgbClr val="002060"/>
                </a:solidFill>
                <a:cs typeface="B Nazanin" pitchFamily="2" charset="-78"/>
              </a:rPr>
              <a:t> </a:t>
            </a:r>
            <a:r>
              <a:rPr lang="fa-IR" sz="2800" b="1" dirty="0">
                <a:solidFill>
                  <a:srgbClr val="002060"/>
                </a:solidFill>
                <a:effectLst>
                  <a:outerShdw blurRad="38100" dist="38100" dir="2700000" algn="tl">
                    <a:srgbClr val="000000">
                      <a:alpha val="43137"/>
                    </a:srgbClr>
                  </a:outerShdw>
                </a:effectLst>
                <a:cs typeface="B Nazanin" pitchFamily="2" charset="-78"/>
              </a:rPr>
              <a:t>نشسته</a:t>
            </a:r>
            <a:r>
              <a:rPr lang="fa-IR" sz="2800" dirty="0">
                <a:solidFill>
                  <a:srgbClr val="002060"/>
                </a:solidFill>
                <a:cs typeface="B Nazanin" pitchFamily="2" charset="-78"/>
              </a:rPr>
              <a:t> اندازه گیری می شود: </a:t>
            </a:r>
          </a:p>
          <a:p>
            <a:pPr marL="420624" lvl="0" indent="-384048" algn="r" rtl="1">
              <a:spcBef>
                <a:spcPts val="0"/>
              </a:spcBef>
              <a:buClr>
                <a:srgbClr val="94C600"/>
              </a:buClr>
              <a:buNone/>
              <a:defRPr/>
            </a:pPr>
            <a:r>
              <a:rPr lang="fa-IR" sz="2800" dirty="0">
                <a:solidFill>
                  <a:srgbClr val="002060"/>
                </a:solidFill>
                <a:cs typeface="B Nazanin" pitchFamily="2" charset="-78"/>
              </a:rPr>
              <a:t>- پشت معاینه شونده تكیه گاه مناسب داشته باشد و دستها و پاهایش را روی هم نگذارد:</a:t>
            </a:r>
            <a:endParaRPr lang="en-US" sz="2800" dirty="0">
              <a:solidFill>
                <a:srgbClr val="002060"/>
              </a:solidFill>
              <a:cs typeface="B Nazanin" pitchFamily="2" charset="-78"/>
            </a:endParaRPr>
          </a:p>
          <a:p>
            <a:pPr marL="420624" lvl="0" indent="-384048" algn="r" rtl="1">
              <a:spcBef>
                <a:spcPts val="0"/>
              </a:spcBef>
              <a:buClr>
                <a:srgbClr val="94C600"/>
              </a:buClr>
              <a:buFont typeface="Wingdings" pitchFamily="2" charset="2"/>
              <a:buChar char="ü"/>
              <a:defRPr/>
            </a:pPr>
            <a:r>
              <a:rPr lang="fa-IR" sz="2800" dirty="0">
                <a:solidFill>
                  <a:srgbClr val="002060"/>
                </a:solidFill>
                <a:cs typeface="B Nazanin" pitchFamily="2" charset="-78"/>
              </a:rPr>
              <a:t>اگر تكیه گاه مناسب نداشته باشد فشارخون دیاستول تا 6 میلیمتر جیوه بالاتر می رود.</a:t>
            </a:r>
            <a:endParaRPr lang="en-US" sz="2800" dirty="0">
              <a:solidFill>
                <a:srgbClr val="002060"/>
              </a:solidFill>
              <a:cs typeface="B Nazanin" pitchFamily="2" charset="-78"/>
            </a:endParaRPr>
          </a:p>
          <a:p>
            <a:pPr marL="420624" lvl="0" indent="-384048" algn="r" rtl="1">
              <a:spcBef>
                <a:spcPts val="0"/>
              </a:spcBef>
              <a:buClr>
                <a:srgbClr val="94C600"/>
              </a:buClr>
              <a:buFont typeface="Wingdings" pitchFamily="2" charset="2"/>
              <a:buChar char="ü"/>
              <a:defRPr/>
            </a:pPr>
            <a:r>
              <a:rPr lang="fa-IR" sz="2800" dirty="0">
                <a:solidFill>
                  <a:srgbClr val="002060"/>
                </a:solidFill>
                <a:cs typeface="B Nazanin" pitchFamily="2" charset="-78"/>
              </a:rPr>
              <a:t>اگر پاهای فرد روی هم گذاشته شود فشارخون سیستول 2 تا 8 میلیمتر جیوه بالاتر می رود</a:t>
            </a:r>
            <a:r>
              <a:rPr lang="fa-IR" sz="2800" dirty="0" smtClean="0">
                <a:solidFill>
                  <a:srgbClr val="002060"/>
                </a:solidFill>
                <a:cs typeface="B Nazanin" pitchFamily="2" charset="-78"/>
              </a:rPr>
              <a:t>.</a:t>
            </a:r>
          </a:p>
          <a:p>
            <a:pPr marL="420624" lvl="0" indent="-384048" algn="r" rtl="1">
              <a:spcBef>
                <a:spcPts val="0"/>
              </a:spcBef>
              <a:buClr>
                <a:srgbClr val="94C600"/>
              </a:buClr>
              <a:buFont typeface="Wingdings 2"/>
              <a:buChar char=""/>
              <a:defRPr/>
            </a:pPr>
            <a:r>
              <a:rPr lang="fa-IR" sz="2800" dirty="0">
                <a:solidFill>
                  <a:srgbClr val="002060"/>
                </a:solidFill>
                <a:cs typeface="B Nazanin" pitchFamily="2" charset="-78"/>
              </a:rPr>
              <a:t>اگر فشار خون در حالت</a:t>
            </a:r>
            <a:r>
              <a:rPr lang="fa-IR" sz="2800" b="1" i="1" dirty="0">
                <a:solidFill>
                  <a:srgbClr val="002060"/>
                </a:solidFill>
                <a:cs typeface="B Nazanin" pitchFamily="2" charset="-78"/>
              </a:rPr>
              <a:t> </a:t>
            </a:r>
            <a:r>
              <a:rPr lang="fa-IR" sz="2800" b="1" dirty="0">
                <a:solidFill>
                  <a:srgbClr val="002060"/>
                </a:solidFill>
                <a:effectLst>
                  <a:outerShdw blurRad="38100" dist="38100" dir="2700000" algn="tl">
                    <a:srgbClr val="000000">
                      <a:alpha val="43137"/>
                    </a:srgbClr>
                  </a:outerShdw>
                </a:effectLst>
                <a:cs typeface="B Nazanin" pitchFamily="2" charset="-78"/>
              </a:rPr>
              <a:t>ایستاده</a:t>
            </a:r>
            <a:r>
              <a:rPr lang="fa-IR" sz="2800" dirty="0">
                <a:solidFill>
                  <a:srgbClr val="002060"/>
                </a:solidFill>
                <a:cs typeface="B Nazanin" pitchFamily="2" charset="-78"/>
              </a:rPr>
              <a:t> اندازه گیری می شود:</a:t>
            </a:r>
          </a:p>
          <a:p>
            <a:pPr marL="420624" lvl="0" indent="-384048" algn="r" rtl="1">
              <a:spcBef>
                <a:spcPts val="0"/>
              </a:spcBef>
              <a:buClr>
                <a:srgbClr val="94C600"/>
              </a:buClr>
              <a:buFontTx/>
              <a:buChar char="-"/>
              <a:defRPr/>
            </a:pPr>
            <a:r>
              <a:rPr lang="fa-IR" sz="2800" dirty="0">
                <a:solidFill>
                  <a:srgbClr val="002060"/>
                </a:solidFill>
                <a:cs typeface="B Nazanin" pitchFamily="2" charset="-78"/>
              </a:rPr>
              <a:t>دست فرد آویزان نباشد (روی چیزی تكیه كند تا عضلات دست شل باشد)</a:t>
            </a:r>
          </a:p>
          <a:p>
            <a:pPr marL="420624" lvl="0" indent="-384048" algn="r" rtl="1">
              <a:spcBef>
                <a:spcPts val="0"/>
              </a:spcBef>
              <a:buClr>
                <a:srgbClr val="94C600"/>
              </a:buClr>
              <a:buFontTx/>
              <a:buChar char="-"/>
              <a:defRPr/>
            </a:pPr>
            <a:r>
              <a:rPr lang="fa-IR" sz="2800" dirty="0">
                <a:solidFill>
                  <a:srgbClr val="002060"/>
                </a:solidFill>
                <a:cs typeface="B Nazanin" pitchFamily="2" charset="-78"/>
              </a:rPr>
              <a:t>می توان با یك دست، بازوی وی را گرفت تا تكیه گاه ایجاد شود.</a:t>
            </a:r>
            <a:endParaRPr lang="en-US" sz="2800" dirty="0">
              <a:solidFill>
                <a:srgbClr val="002060"/>
              </a:solidFill>
              <a:cs typeface="B Nazanin" pitchFamily="2" charset="-78"/>
            </a:endParaRPr>
          </a:p>
          <a:p>
            <a:pPr marL="420624" lvl="0" indent="-384048" algn="r" rtl="1">
              <a:spcBef>
                <a:spcPts val="0"/>
              </a:spcBef>
              <a:buClr>
                <a:srgbClr val="94C600"/>
              </a:buClr>
              <a:buFont typeface="Wingdings" pitchFamily="2" charset="2"/>
              <a:buChar char="ü"/>
              <a:defRPr/>
            </a:pPr>
            <a:r>
              <a:rPr lang="fa-IR" sz="2800" dirty="0">
                <a:solidFill>
                  <a:srgbClr val="002060"/>
                </a:solidFill>
                <a:cs typeface="B Nazanin" pitchFamily="2" charset="-78"/>
              </a:rPr>
              <a:t>اگر عضلات سفت و منقبض باشند فشار خون تا 10 میلیمتر جیوه بالاتر می رود</a:t>
            </a:r>
            <a:endParaRPr lang="en-US" sz="2800" dirty="0">
              <a:solidFill>
                <a:srgbClr val="002060"/>
              </a:solidFill>
              <a:cs typeface="B Nazanin" pitchFamily="2" charset="-78"/>
            </a:endParaRPr>
          </a:p>
          <a:p>
            <a:pPr marL="420624" lvl="0" indent="-384048" algn="r" rtl="1">
              <a:spcBef>
                <a:spcPts val="0"/>
              </a:spcBef>
              <a:buClr>
                <a:srgbClr val="94C600"/>
              </a:buClr>
              <a:buFont typeface="Wingdings 2"/>
              <a:buChar char=""/>
              <a:defRPr/>
            </a:pPr>
            <a:endParaRPr lang="en-US" sz="2800" dirty="0">
              <a:solidFill>
                <a:srgbClr val="002060"/>
              </a:solidFill>
              <a:cs typeface="B Nazanin" pitchFamily="2" charset="-78"/>
            </a:endParaRPr>
          </a:p>
          <a:p>
            <a:pPr algn="r"/>
            <a:endParaRPr lang="en-US" sz="2400" dirty="0" smtClean="0">
              <a:solidFill>
                <a:srgbClr val="002060"/>
              </a:solidFill>
              <a:cs typeface="B Nazanin" pitchFamily="2" charset="-78"/>
            </a:endParaRPr>
          </a:p>
        </p:txBody>
      </p:sp>
    </p:spTree>
    <p:extLst>
      <p:ext uri="{BB962C8B-B14F-4D97-AF65-F5344CB8AC3E}">
        <p14:creationId xmlns:p14="http://schemas.microsoft.com/office/powerpoint/2010/main" val="883788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571500"/>
            <a:ext cx="8229600" cy="5554663"/>
          </a:xfrm>
        </p:spPr>
        <p:txBody>
          <a:bodyPr>
            <a:normAutofit fontScale="85000" lnSpcReduction="10000"/>
          </a:bodyPr>
          <a:lstStyle/>
          <a:p>
            <a:pPr algn="r" rtl="1" eaLnBrk="1" hangingPunct="1">
              <a:lnSpc>
                <a:spcPct val="150000"/>
              </a:lnSpc>
            </a:pPr>
            <a:r>
              <a:rPr lang="fa-IR" sz="3200" dirty="0" smtClean="0">
                <a:solidFill>
                  <a:srgbClr val="002060"/>
                </a:solidFill>
                <a:cs typeface="B Nazanin" pitchFamily="2" charset="-78"/>
              </a:rPr>
              <a:t>بازوبند باید متناسب باشد:</a:t>
            </a:r>
            <a:endParaRPr lang="en-US" sz="3200" dirty="0" smtClean="0">
              <a:solidFill>
                <a:srgbClr val="002060"/>
              </a:solidFill>
              <a:cs typeface="B Nazanin" pitchFamily="2" charset="-78"/>
            </a:endParaRPr>
          </a:p>
          <a:p>
            <a:pPr algn="r" rtl="1" eaLnBrk="1" hangingPunct="1">
              <a:lnSpc>
                <a:spcPct val="150000"/>
              </a:lnSpc>
              <a:buFont typeface="Wingdings" pitchFamily="2" charset="2"/>
              <a:buChar char="ü"/>
            </a:pPr>
            <a:r>
              <a:rPr lang="fa-IR" sz="3200" dirty="0" smtClean="0">
                <a:solidFill>
                  <a:srgbClr val="002060"/>
                </a:solidFill>
                <a:cs typeface="B Nazanin" pitchFamily="2" charset="-78"/>
              </a:rPr>
              <a:t>اگر کوچک باشد، فشارخون زیادتر از مقدار واقعی </a:t>
            </a:r>
          </a:p>
          <a:p>
            <a:pPr algn="r" rtl="1" eaLnBrk="1" hangingPunct="1">
              <a:lnSpc>
                <a:spcPct val="150000"/>
              </a:lnSpc>
              <a:buFont typeface="Wingdings" pitchFamily="2" charset="2"/>
              <a:buChar char="ü"/>
            </a:pPr>
            <a:r>
              <a:rPr lang="fa-IR" sz="3200" dirty="0" smtClean="0">
                <a:solidFill>
                  <a:srgbClr val="002060"/>
                </a:solidFill>
                <a:cs typeface="B Nazanin" pitchFamily="2" charset="-78"/>
              </a:rPr>
              <a:t>اگر بزرگتر باشد کمتر از مقدار واقعی</a:t>
            </a:r>
            <a:endParaRPr lang="en-US" sz="3200" dirty="0" smtClean="0">
              <a:solidFill>
                <a:srgbClr val="002060"/>
              </a:solidFill>
              <a:cs typeface="B Nazanin" pitchFamily="2" charset="-78"/>
            </a:endParaRPr>
          </a:p>
          <a:p>
            <a:pPr lvl="0" algn="r" rtl="1">
              <a:lnSpc>
                <a:spcPct val="150000"/>
              </a:lnSpc>
              <a:buClr>
                <a:srgbClr val="94C600"/>
              </a:buClr>
              <a:buFont typeface="Wingdings" pitchFamily="2" charset="2"/>
              <a:buChar char="v"/>
            </a:pPr>
            <a:r>
              <a:rPr lang="fa-IR" sz="3200" dirty="0" smtClean="0">
                <a:solidFill>
                  <a:srgbClr val="002060"/>
                </a:solidFill>
                <a:cs typeface="B Nazanin" pitchFamily="2" charset="-78"/>
              </a:rPr>
              <a:t>به افرادی که بازوی خیلی بزرگ دارند توصیه کنید فشارسنج متناسب با خودشان تهیه کند. در صورتی که بازوبند متناسب در دسترس نبود، وسط بادكنك داخل بازوبند حتما روي سرخرگ بازوئي قرار گيرد</a:t>
            </a:r>
            <a:r>
              <a:rPr lang="fa-IR" sz="3200" dirty="0" smtClean="0">
                <a:solidFill>
                  <a:srgbClr val="002060"/>
                </a:solidFill>
                <a:cs typeface="B Nazanin" pitchFamily="2" charset="-78"/>
              </a:rPr>
              <a:t>.</a:t>
            </a:r>
            <a:r>
              <a:rPr lang="fa-IR" sz="2800" dirty="0">
                <a:solidFill>
                  <a:srgbClr val="3E3D2D"/>
                </a:solidFill>
                <a:cs typeface="B Koodak" pitchFamily="2" charset="-78"/>
              </a:rPr>
              <a:t> </a:t>
            </a:r>
            <a:endParaRPr lang="fa-IR" sz="2800" dirty="0" smtClean="0">
              <a:solidFill>
                <a:srgbClr val="3E3D2D"/>
              </a:solidFill>
              <a:cs typeface="B Koodak" pitchFamily="2" charset="-78"/>
            </a:endParaRPr>
          </a:p>
          <a:p>
            <a:pPr lvl="0" algn="r" rtl="1">
              <a:lnSpc>
                <a:spcPct val="150000"/>
              </a:lnSpc>
              <a:buClr>
                <a:srgbClr val="94C600"/>
              </a:buClr>
              <a:buFont typeface="Wingdings" pitchFamily="2" charset="2"/>
              <a:buChar char="v"/>
            </a:pPr>
            <a:r>
              <a:rPr lang="fa-IR" sz="3300" dirty="0" smtClean="0">
                <a:solidFill>
                  <a:srgbClr val="002060"/>
                </a:solidFill>
                <a:cs typeface="B Nazanin" pitchFamily="2" charset="-78"/>
              </a:rPr>
              <a:t>در </a:t>
            </a:r>
            <a:r>
              <a:rPr lang="fa-IR" sz="3300" dirty="0">
                <a:solidFill>
                  <a:srgbClr val="002060"/>
                </a:solidFill>
                <a:cs typeface="B Nazanin" pitchFamily="2" charset="-78"/>
              </a:rPr>
              <a:t>افراد چاق ممکن است مجبور شویم به جای بازو از ساعد و به جای نبض بازو از نبض مچ استفاده </a:t>
            </a:r>
            <a:r>
              <a:rPr lang="fa-IR" sz="3300" dirty="0" smtClean="0">
                <a:solidFill>
                  <a:srgbClr val="002060"/>
                </a:solidFill>
                <a:cs typeface="B Nazanin" pitchFamily="2" charset="-78"/>
              </a:rPr>
              <a:t>کنیم.</a:t>
            </a:r>
            <a:endParaRPr lang="en-US" sz="3300" dirty="0">
              <a:solidFill>
                <a:srgbClr val="002060"/>
              </a:solidFill>
              <a:cs typeface="B Nazanin" pitchFamily="2" charset="-78"/>
            </a:endParaRPr>
          </a:p>
          <a:p>
            <a:pPr algn="r" rtl="1" eaLnBrk="1" hangingPunct="1">
              <a:lnSpc>
                <a:spcPct val="150000"/>
              </a:lnSpc>
              <a:buFont typeface="Wingdings" pitchFamily="2" charset="2"/>
              <a:buChar char="v"/>
            </a:pPr>
            <a:endParaRPr lang="en-US" sz="3200" dirty="0" smtClean="0">
              <a:solidFill>
                <a:srgbClr val="002060"/>
              </a:solidFill>
              <a:cs typeface="B Nazanin" pitchFamily="2" charset="-78"/>
            </a:endParaRPr>
          </a:p>
        </p:txBody>
      </p:sp>
    </p:spTree>
    <p:extLst>
      <p:ext uri="{BB962C8B-B14F-4D97-AF65-F5344CB8AC3E}">
        <p14:creationId xmlns:p14="http://schemas.microsoft.com/office/powerpoint/2010/main" val="3165362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marL="54864" indent="0" eaLnBrk="1" fontAlgn="auto" hangingPunct="1">
              <a:spcAft>
                <a:spcPts val="0"/>
              </a:spcAft>
              <a:defRPr/>
            </a:pPr>
            <a:endParaRPr lang="en-US" smtClean="0">
              <a:solidFill>
                <a:schemeClr val="tx2">
                  <a:tint val="100000"/>
                  <a:shade val="90000"/>
                  <a:satMod val="250000"/>
                  <a:alpha val="100000"/>
                </a:schemeClr>
              </a:solidFill>
            </a:endParaRPr>
          </a:p>
        </p:txBody>
      </p:sp>
      <p:sp>
        <p:nvSpPr>
          <p:cNvPr id="29699" name="Content Placeholder 2"/>
          <p:cNvSpPr>
            <a:spLocks noGrp="1"/>
          </p:cNvSpPr>
          <p:nvPr>
            <p:ph idx="1"/>
          </p:nvPr>
        </p:nvSpPr>
        <p:spPr/>
        <p:txBody>
          <a:bodyPr>
            <a:noAutofit/>
          </a:bodyPr>
          <a:lstStyle/>
          <a:p>
            <a:pPr algn="r" rtl="1" eaLnBrk="1" hangingPunct="1">
              <a:lnSpc>
                <a:spcPct val="150000"/>
              </a:lnSpc>
            </a:pPr>
            <a:r>
              <a:rPr lang="fa-IR" sz="3200" dirty="0" smtClean="0">
                <a:solidFill>
                  <a:srgbClr val="002060"/>
                </a:solidFill>
                <a:cs typeface="B Nazanin" pitchFamily="2" charset="-78"/>
              </a:rPr>
              <a:t>لوله های لاستیکی که از کیسه هوا خارج می شوند معمولا باید به سمت پایین قرار گیرند، اما می توان بازوبند را طوری بست که این لوله ها در بالای بازوبند قرار گیرند در نتیجه گذاشتن گوشی راحت تر می شود.</a:t>
            </a:r>
            <a:endParaRPr lang="en-US" sz="3200" dirty="0" smtClean="0">
              <a:solidFill>
                <a:srgbClr val="002060"/>
              </a:solidFill>
              <a:cs typeface="B Nazanin" pitchFamily="2" charset="-78"/>
            </a:endParaRPr>
          </a:p>
        </p:txBody>
      </p:sp>
    </p:spTree>
    <p:extLst>
      <p:ext uri="{BB962C8B-B14F-4D97-AF65-F5344CB8AC3E}">
        <p14:creationId xmlns:p14="http://schemas.microsoft.com/office/powerpoint/2010/main" val="313725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229600" cy="5554663"/>
          </a:xfrm>
        </p:spPr>
        <p:txBody>
          <a:bodyPr>
            <a:normAutofit/>
          </a:bodyPr>
          <a:lstStyle/>
          <a:p>
            <a:pPr marL="420624" indent="-384048" algn="r" rtl="1" eaLnBrk="1" fontAlgn="auto" hangingPunct="1">
              <a:lnSpc>
                <a:spcPct val="150000"/>
              </a:lnSpc>
              <a:spcBef>
                <a:spcPts val="0"/>
              </a:spcBef>
              <a:spcAft>
                <a:spcPts val="0"/>
              </a:spcAft>
              <a:buFont typeface="Wingdings 2"/>
              <a:buChar char=""/>
              <a:defRPr/>
            </a:pPr>
            <a:r>
              <a:rPr lang="fa-IR" sz="2800" b="1" dirty="0" smtClean="0">
                <a:solidFill>
                  <a:srgbClr val="002060"/>
                </a:solidFill>
                <a:cs typeface="B Nazanin" pitchFamily="2" charset="-78"/>
              </a:rPr>
              <a:t>فاصله سمع (</a:t>
            </a:r>
            <a:r>
              <a:rPr lang="en-US" sz="2800" b="1" dirty="0" err="1" smtClean="0">
                <a:solidFill>
                  <a:srgbClr val="002060"/>
                </a:solidFill>
                <a:cs typeface="B Nazanin" pitchFamily="2" charset="-78"/>
              </a:rPr>
              <a:t>auscultatory</a:t>
            </a:r>
            <a:r>
              <a:rPr lang="en-US" sz="2800" b="1" dirty="0" smtClean="0">
                <a:solidFill>
                  <a:srgbClr val="002060"/>
                </a:solidFill>
                <a:cs typeface="B Nazanin" pitchFamily="2" charset="-78"/>
              </a:rPr>
              <a:t> gap</a:t>
            </a:r>
            <a:r>
              <a:rPr lang="fa-IR" sz="2800" b="1" dirty="0" smtClean="0">
                <a:solidFill>
                  <a:srgbClr val="002060"/>
                </a:solidFill>
                <a:cs typeface="B Nazanin" pitchFamily="2" charset="-78"/>
              </a:rPr>
              <a:t>)</a:t>
            </a:r>
          </a:p>
          <a:p>
            <a:pPr marL="0" indent="0" algn="r" rtl="1" eaLnBrk="1" fontAlgn="auto" hangingPunct="1">
              <a:lnSpc>
                <a:spcPct val="150000"/>
              </a:lnSpc>
              <a:spcBef>
                <a:spcPts val="0"/>
              </a:spcBef>
              <a:spcAft>
                <a:spcPts val="0"/>
              </a:spcAft>
              <a:buFont typeface="Wingdings" pitchFamily="2" charset="2"/>
              <a:buChar char="v"/>
              <a:defRPr/>
            </a:pPr>
            <a:r>
              <a:rPr lang="fa-IR" sz="2800" dirty="0" smtClean="0">
                <a:solidFill>
                  <a:srgbClr val="002060"/>
                </a:solidFill>
                <a:cs typeface="B Nazanin" pitchFamily="2" charset="-78"/>
              </a:rPr>
              <a:t>گاهی پس از اینکه فشار بازوبند کاهش پیدا کرد، اولین صدای کورتکوف ( = اندازه فشار سیستول) دیرتر از زمان واقعی شنیده شود درنتیجه اندازه فشارخون سیستولی کمتر از اندازه واقعی برآورد می شود. این فاصله، فاصله سمع نامیده می شود. </a:t>
            </a:r>
          </a:p>
          <a:p>
            <a:pPr marL="0" indent="0" algn="r" rtl="1" eaLnBrk="1" fontAlgn="auto" hangingPunct="1">
              <a:lnSpc>
                <a:spcPct val="150000"/>
              </a:lnSpc>
              <a:spcBef>
                <a:spcPts val="0"/>
              </a:spcBef>
              <a:spcAft>
                <a:spcPts val="0"/>
              </a:spcAft>
              <a:buFont typeface="Wingdings" pitchFamily="2" charset="2"/>
              <a:buChar char="v"/>
              <a:defRPr/>
            </a:pPr>
            <a:r>
              <a:rPr lang="fa-IR" sz="2800" dirty="0" smtClean="0">
                <a:solidFill>
                  <a:srgbClr val="002060"/>
                </a:solidFill>
                <a:cs typeface="B Nazanin" pitchFamily="2" charset="-78"/>
              </a:rPr>
              <a:t>سالمندان، زنان باردار، افراد ورزشکار و افرادی که در وضعیت شوک قرار دارند</a:t>
            </a:r>
          </a:p>
          <a:p>
            <a:pPr marL="0" indent="0" algn="r" rtl="1" eaLnBrk="1" fontAlgn="auto" hangingPunct="1">
              <a:lnSpc>
                <a:spcPct val="150000"/>
              </a:lnSpc>
              <a:spcBef>
                <a:spcPts val="0"/>
              </a:spcBef>
              <a:spcAft>
                <a:spcPts val="0"/>
              </a:spcAft>
              <a:buFont typeface="Wingdings" pitchFamily="2" charset="2"/>
              <a:buChar char="ü"/>
              <a:defRPr/>
            </a:pPr>
            <a:r>
              <a:rPr lang="fa-IR" sz="2800" dirty="0" smtClean="0">
                <a:solidFill>
                  <a:srgbClr val="002060"/>
                </a:solidFill>
                <a:cs typeface="B Nazanin" pitchFamily="2" charset="-78"/>
              </a:rPr>
              <a:t>اقدام: استفاده  از لمس نبض رادیال جهت تعیین فشار سیستولی</a:t>
            </a:r>
            <a:endParaRPr lang="en-US" sz="2800" dirty="0" smtClean="0">
              <a:solidFill>
                <a:srgbClr val="002060"/>
              </a:solidFill>
              <a:cs typeface="B Nazanin" pitchFamily="2" charset="-78"/>
            </a:endParaRPr>
          </a:p>
          <a:p>
            <a:pPr marL="420624" indent="-384048" algn="r" rtl="1" eaLnBrk="1" fontAlgn="auto" hangingPunct="1">
              <a:lnSpc>
                <a:spcPct val="150000"/>
              </a:lnSpc>
              <a:spcBef>
                <a:spcPts val="0"/>
              </a:spcBef>
              <a:spcAft>
                <a:spcPts val="0"/>
              </a:spcAft>
              <a:buFont typeface="Wingdings 2"/>
              <a:buChar char=""/>
              <a:defRPr/>
            </a:pPr>
            <a:endParaRPr lang="en-US" sz="2800" dirty="0">
              <a:solidFill>
                <a:srgbClr val="002060"/>
              </a:solidFill>
              <a:cs typeface="B Nazanin" pitchFamily="2" charset="-78"/>
            </a:endParaRPr>
          </a:p>
        </p:txBody>
      </p:sp>
    </p:spTree>
    <p:extLst>
      <p:ext uri="{BB962C8B-B14F-4D97-AF65-F5344CB8AC3E}">
        <p14:creationId xmlns:p14="http://schemas.microsoft.com/office/powerpoint/2010/main" val="3039250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fa-IR" sz="3200" dirty="0" smtClean="0">
                <a:solidFill>
                  <a:srgbClr val="00B050"/>
                </a:solidFill>
                <a:cs typeface="B Nazanin" pitchFamily="2" charset="-78"/>
              </a:rPr>
              <a:t>نکات مورد توجه در نگهداری دستگاه فشارسنج</a:t>
            </a:r>
            <a:endParaRPr lang="en-US" sz="3200" dirty="0" smtClean="0">
              <a:solidFill>
                <a:srgbClr val="00B050"/>
              </a:solidFill>
              <a:cs typeface="B Nazanin" pitchFamily="2" charset="-78"/>
            </a:endParaRPr>
          </a:p>
        </p:txBody>
      </p:sp>
      <p:sp>
        <p:nvSpPr>
          <p:cNvPr id="31747" name="Content Placeholder 2"/>
          <p:cNvSpPr>
            <a:spLocks noGrp="1"/>
          </p:cNvSpPr>
          <p:nvPr>
            <p:ph idx="1"/>
          </p:nvPr>
        </p:nvSpPr>
        <p:spPr/>
        <p:txBody>
          <a:bodyPr>
            <a:normAutofit/>
          </a:bodyPr>
          <a:lstStyle/>
          <a:p>
            <a:pPr algn="r" rtl="1" eaLnBrk="1" hangingPunct="1"/>
            <a:r>
              <a:rPr lang="fa-IR" sz="3600" dirty="0" smtClean="0">
                <a:solidFill>
                  <a:srgbClr val="002060"/>
                </a:solidFill>
                <a:cs typeface="B Nazanin" pitchFamily="2" charset="-78"/>
              </a:rPr>
              <a:t>لوله های دستگاه نباید تا یا پیچ بخورند.</a:t>
            </a:r>
          </a:p>
          <a:p>
            <a:pPr algn="r" rtl="1" eaLnBrk="1" hangingPunct="1">
              <a:buFont typeface="Wingdings 2" pitchFamily="18" charset="2"/>
              <a:buNone/>
            </a:pPr>
            <a:endParaRPr lang="fa-IR" sz="3600" dirty="0" smtClean="0">
              <a:solidFill>
                <a:srgbClr val="002060"/>
              </a:solidFill>
              <a:cs typeface="B Nazanin" pitchFamily="2" charset="-78"/>
            </a:endParaRPr>
          </a:p>
          <a:p>
            <a:pPr algn="r" rtl="1" eaLnBrk="1" hangingPunct="1"/>
            <a:r>
              <a:rPr lang="fa-IR" sz="3600" dirty="0" smtClean="0">
                <a:solidFill>
                  <a:srgbClr val="002060"/>
                </a:solidFill>
                <a:cs typeface="B Nazanin" pitchFamily="2" charset="-78"/>
              </a:rPr>
              <a:t>لوله ها و کیسه هوا از نظر داشتن ترک و نشتی هوا بررسی شود.</a:t>
            </a:r>
          </a:p>
          <a:p>
            <a:pPr algn="r" rtl="1" eaLnBrk="1" hangingPunct="1"/>
            <a:endParaRPr lang="en-US" sz="3600" dirty="0" smtClean="0">
              <a:solidFill>
                <a:srgbClr val="002060"/>
              </a:solidFill>
              <a:cs typeface="B Nazanin" pitchFamily="2" charset="-78"/>
            </a:endParaRPr>
          </a:p>
        </p:txBody>
      </p:sp>
    </p:spTree>
    <p:extLst>
      <p:ext uri="{BB962C8B-B14F-4D97-AF65-F5344CB8AC3E}">
        <p14:creationId xmlns:p14="http://schemas.microsoft.com/office/powerpoint/2010/main" val="2748824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685800"/>
            <a:ext cx="8305800" cy="5715000"/>
          </a:xfrm>
        </p:spPr>
        <p:txBody>
          <a:bodyPr>
            <a:normAutofit lnSpcReduction="10000"/>
          </a:bodyPr>
          <a:lstStyle/>
          <a:p>
            <a:pPr lvl="0" algn="r" rtl="1">
              <a:lnSpc>
                <a:spcPct val="150000"/>
              </a:lnSpc>
              <a:buClr>
                <a:srgbClr val="94C600"/>
              </a:buClr>
              <a:defRPr/>
            </a:pPr>
            <a:r>
              <a:rPr lang="fa-IR" sz="2800" dirty="0">
                <a:solidFill>
                  <a:srgbClr val="002060"/>
                </a:solidFill>
                <a:cs typeface="B Nazanin" pitchFamily="2" charset="-78"/>
              </a:rPr>
              <a:t>در همه حالات بازوی فرد باید در سطح قلب باشد.</a:t>
            </a:r>
            <a:endParaRPr lang="en-US" sz="2800" dirty="0">
              <a:solidFill>
                <a:srgbClr val="002060"/>
              </a:solidFill>
              <a:cs typeface="B Nazanin" pitchFamily="2" charset="-78"/>
            </a:endParaRPr>
          </a:p>
          <a:p>
            <a:pPr lvl="0" algn="r" rtl="1">
              <a:lnSpc>
                <a:spcPct val="150000"/>
              </a:lnSpc>
              <a:buClr>
                <a:srgbClr val="94C600"/>
              </a:buClr>
              <a:buFont typeface="Wingdings" pitchFamily="2" charset="2"/>
              <a:buChar char="ü"/>
              <a:defRPr/>
            </a:pPr>
            <a:r>
              <a:rPr lang="fa-IR" sz="2800" dirty="0">
                <a:solidFill>
                  <a:srgbClr val="002060"/>
                </a:solidFill>
                <a:cs typeface="B Nazanin" pitchFamily="2" charset="-78"/>
              </a:rPr>
              <a:t>اگر دست بالاتر از قلب باشد فشار خون کمتر از مقدار واقعی نشان داده می شود (فشارخون سیستول تا 10 و فشارخون دیاستول تا 2 میلیمتر جیوه به ازای هر 2.5 سانتیمتر) </a:t>
            </a:r>
            <a:endParaRPr lang="fa-IR" sz="2800" dirty="0" smtClean="0">
              <a:solidFill>
                <a:srgbClr val="002060"/>
              </a:solidFill>
              <a:cs typeface="B Nazanin" pitchFamily="2" charset="-78"/>
            </a:endParaRPr>
          </a:p>
          <a:p>
            <a:pPr lvl="0" algn="r" rtl="1">
              <a:lnSpc>
                <a:spcPct val="150000"/>
              </a:lnSpc>
              <a:buClr>
                <a:srgbClr val="94C600"/>
              </a:buClr>
            </a:pPr>
            <a:r>
              <a:rPr lang="fa-IR" sz="2600" dirty="0">
                <a:solidFill>
                  <a:srgbClr val="002060"/>
                </a:solidFill>
                <a:cs typeface="B Nazanin" pitchFamily="2" charset="-78"/>
              </a:rPr>
              <a:t>افرادی که داروی کاهنده فشارخون می گیرند:</a:t>
            </a:r>
          </a:p>
          <a:p>
            <a:pPr lvl="0" algn="r" rtl="1">
              <a:lnSpc>
                <a:spcPct val="150000"/>
              </a:lnSpc>
              <a:buClr>
                <a:srgbClr val="94C600"/>
              </a:buClr>
              <a:buNone/>
            </a:pPr>
            <a:r>
              <a:rPr lang="fa-IR" sz="2600" dirty="0">
                <a:solidFill>
                  <a:srgbClr val="002060"/>
                </a:solidFill>
                <a:cs typeface="B Nazanin" pitchFamily="2" charset="-78"/>
              </a:rPr>
              <a:t>- بهتر است جهت تعیین فشارخون اورتوستاتیک، فشارخون در حالت ایستاده یا درازکشیده نیز اندازه گیری شود. </a:t>
            </a:r>
          </a:p>
          <a:p>
            <a:pPr lvl="0" algn="r" rtl="1">
              <a:lnSpc>
                <a:spcPct val="150000"/>
              </a:lnSpc>
              <a:buClr>
                <a:srgbClr val="94C600"/>
              </a:buClr>
              <a:buFont typeface="Wingdings" pitchFamily="2" charset="2"/>
              <a:buChar char="ü"/>
            </a:pPr>
            <a:r>
              <a:rPr lang="fa-IR" sz="2600" dirty="0">
                <a:solidFill>
                  <a:srgbClr val="002060"/>
                </a:solidFill>
                <a:cs typeface="B Nazanin" pitchFamily="2" charset="-78"/>
              </a:rPr>
              <a:t>در این افراد، بعد از 3 دقیقه ایستادن، فشار سیستول حداقل 20 و دیاستول حداقل 10 میلیمتر جیوه کاهش می </a:t>
            </a:r>
            <a:r>
              <a:rPr lang="fa-IR" sz="2600" dirty="0" smtClean="0">
                <a:solidFill>
                  <a:srgbClr val="002060"/>
                </a:solidFill>
                <a:cs typeface="B Nazanin" pitchFamily="2" charset="-78"/>
              </a:rPr>
              <a:t>یابد.</a:t>
            </a:r>
            <a:endParaRPr lang="en-US" sz="2600" dirty="0">
              <a:solidFill>
                <a:srgbClr val="002060"/>
              </a:solidFill>
              <a:cs typeface="B Nazanin" pitchFamily="2" charset="-78"/>
            </a:endParaRPr>
          </a:p>
          <a:p>
            <a:pPr lvl="0" algn="r">
              <a:lnSpc>
                <a:spcPct val="150000"/>
              </a:lnSpc>
              <a:buClr>
                <a:srgbClr val="94C600"/>
              </a:buClr>
            </a:pPr>
            <a:endParaRPr lang="en-US" sz="2600" dirty="0">
              <a:solidFill>
                <a:srgbClr val="002060"/>
              </a:solidFill>
              <a:cs typeface="B Nazanin" pitchFamily="2" charset="-78"/>
            </a:endParaRPr>
          </a:p>
          <a:p>
            <a:pPr lvl="0" algn="r" rtl="1">
              <a:lnSpc>
                <a:spcPct val="150000"/>
              </a:lnSpc>
              <a:buClr>
                <a:srgbClr val="94C600"/>
              </a:buClr>
              <a:buFont typeface="Wingdings" pitchFamily="2" charset="2"/>
              <a:buChar char="ü"/>
              <a:defRPr/>
            </a:pPr>
            <a:endParaRPr lang="en-US" sz="2800" dirty="0">
              <a:solidFill>
                <a:srgbClr val="002060"/>
              </a:solidFill>
              <a:cs typeface="B Nazanin" pitchFamily="2" charset="-78"/>
            </a:endParaRPr>
          </a:p>
          <a:p>
            <a:pPr lvl="0" algn="r" rtl="1">
              <a:lnSpc>
                <a:spcPct val="150000"/>
              </a:lnSpc>
              <a:buClr>
                <a:srgbClr val="94C600"/>
              </a:buClr>
              <a:defRPr/>
            </a:pPr>
            <a:endParaRPr lang="en-US" sz="2800" dirty="0">
              <a:solidFill>
                <a:srgbClr val="002060"/>
              </a:solidFill>
              <a:cs typeface="B Nazanin" pitchFamily="2" charset="-78"/>
            </a:endParaRPr>
          </a:p>
          <a:p>
            <a:pPr algn="r"/>
            <a:endParaRPr lang="en-US" sz="2400" dirty="0" smtClean="0">
              <a:solidFill>
                <a:srgbClr val="002060"/>
              </a:solidFill>
              <a:cs typeface="B Nazanin" pitchFamily="2" charset="-78"/>
            </a:endParaRPr>
          </a:p>
        </p:txBody>
      </p:sp>
    </p:spTree>
    <p:extLst>
      <p:ext uri="{BB962C8B-B14F-4D97-AF65-F5344CB8AC3E}">
        <p14:creationId xmlns:p14="http://schemas.microsoft.com/office/powerpoint/2010/main" val="270338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57200"/>
            <a:ext cx="7391400" cy="838200"/>
          </a:xfrm>
        </p:spPr>
        <p:txBody>
          <a:bodyPr>
            <a:normAutofit/>
          </a:bodyPr>
          <a:lstStyle/>
          <a:p>
            <a:pPr algn="ctr" eaLnBrk="1" hangingPunct="1"/>
            <a:r>
              <a:rPr lang="fa-IR" b="0" dirty="0" smtClean="0">
                <a:solidFill>
                  <a:srgbClr val="00B050"/>
                </a:solidFill>
                <a:cs typeface="B Nazanin" pitchFamily="2" charset="-78"/>
              </a:rPr>
              <a:t>بیماری های غیرواگیر </a:t>
            </a:r>
            <a:endParaRPr lang="en-US" b="0" dirty="0" smtClean="0">
              <a:solidFill>
                <a:srgbClr val="00B050"/>
              </a:solidFill>
              <a:cs typeface="B Nazanin" pitchFamily="2" charset="-78"/>
            </a:endParaRPr>
          </a:p>
        </p:txBody>
      </p:sp>
      <p:sp>
        <p:nvSpPr>
          <p:cNvPr id="4099" name="Rectangle 3"/>
          <p:cNvSpPr>
            <a:spLocks noGrp="1" noChangeArrowheads="1"/>
          </p:cNvSpPr>
          <p:nvPr>
            <p:ph idx="1"/>
          </p:nvPr>
        </p:nvSpPr>
        <p:spPr>
          <a:xfrm>
            <a:off x="457200" y="1500188"/>
            <a:ext cx="8186738" cy="5214937"/>
          </a:xfrm>
        </p:spPr>
        <p:txBody>
          <a:bodyPr anchor="ctr">
            <a:normAutofit lnSpcReduction="10000"/>
          </a:bodyPr>
          <a:lstStyle/>
          <a:p>
            <a:pPr algn="r" defTabSz="1585913" rtl="1" eaLnBrk="1" hangingPunct="1">
              <a:lnSpc>
                <a:spcPct val="150000"/>
              </a:lnSpc>
              <a:buFont typeface="Wingdings" pitchFamily="2" charset="2"/>
              <a:buChar char="v"/>
              <a:tabLst>
                <a:tab pos="7772400" algn="l"/>
                <a:tab pos="8059738" algn="l"/>
              </a:tabLst>
              <a:defRPr/>
            </a:pPr>
            <a:r>
              <a:rPr lang="en-US" sz="1800" dirty="0" smtClean="0">
                <a:cs typeface="B Koodak" pitchFamily="2" charset="-78"/>
              </a:rPr>
              <a:t> </a:t>
            </a:r>
            <a:r>
              <a:rPr lang="fa-IR" sz="1800" b="1" dirty="0" smtClean="0">
                <a:cs typeface="B Koodak" pitchFamily="2" charset="-78"/>
              </a:rPr>
              <a:t> </a:t>
            </a:r>
            <a:r>
              <a:rPr lang="fa-IR" sz="1800" b="1" dirty="0" smtClean="0">
                <a:solidFill>
                  <a:srgbClr val="0070C0"/>
                </a:solidFill>
                <a:cs typeface="B Nazanin" pitchFamily="2" charset="-78"/>
              </a:rPr>
              <a:t>اکنون در سراسر جهان ، بیماری های غیر واگیر 43% از بار بیماری ها را شامل می گردد. </a:t>
            </a:r>
          </a:p>
          <a:p>
            <a:pPr algn="r" defTabSz="1585913" rtl="1" eaLnBrk="1" hangingPunct="1">
              <a:lnSpc>
                <a:spcPct val="150000"/>
              </a:lnSpc>
              <a:buFont typeface="Wingdings" pitchFamily="2" charset="2"/>
              <a:buChar char="v"/>
              <a:tabLst>
                <a:tab pos="7772400" algn="l"/>
                <a:tab pos="8059738" algn="l"/>
              </a:tabLst>
              <a:defRPr/>
            </a:pPr>
            <a:r>
              <a:rPr lang="fa-IR" sz="1800" b="1" dirty="0" smtClean="0">
                <a:solidFill>
                  <a:srgbClr val="0070C0"/>
                </a:solidFill>
                <a:cs typeface="B Nazanin" pitchFamily="2" charset="-78"/>
              </a:rPr>
              <a:t> تخمین زده شده است تا سال 2020 این بیماری ها مسئول 60% بار بیماری ها و 73% از کل مرگ ها خواهد بود .</a:t>
            </a:r>
          </a:p>
          <a:p>
            <a:pPr algn="r" defTabSz="1585913" rtl="1" eaLnBrk="1" hangingPunct="1">
              <a:lnSpc>
                <a:spcPct val="150000"/>
              </a:lnSpc>
              <a:buFont typeface="Wingdings" pitchFamily="2" charset="2"/>
              <a:buChar char="v"/>
              <a:tabLst>
                <a:tab pos="7772400" algn="l"/>
                <a:tab pos="8059738" algn="l"/>
              </a:tabLst>
              <a:defRPr/>
            </a:pPr>
            <a:r>
              <a:rPr lang="fa-IR" sz="1800" b="1" dirty="0" smtClean="0">
                <a:solidFill>
                  <a:srgbClr val="0070C0"/>
                </a:solidFill>
                <a:cs typeface="B Nazanin" pitchFamily="2" charset="-78"/>
              </a:rPr>
              <a:t>عامل اصلی مرگ زود هنگام (زیر 64 سال) هستند.</a:t>
            </a:r>
          </a:p>
          <a:p>
            <a:pPr algn="r" defTabSz="1585913" rtl="1" eaLnBrk="1" hangingPunct="1">
              <a:lnSpc>
                <a:spcPct val="150000"/>
              </a:lnSpc>
              <a:buFont typeface="Wingdings" pitchFamily="2" charset="2"/>
              <a:buChar char="v"/>
              <a:tabLst>
                <a:tab pos="7772400" algn="l"/>
                <a:tab pos="8059738" algn="l"/>
              </a:tabLst>
              <a:defRPr/>
            </a:pPr>
            <a:r>
              <a:rPr lang="fa-IR" sz="1800" b="1" dirty="0" smtClean="0">
                <a:solidFill>
                  <a:srgbClr val="0070C0"/>
                </a:solidFill>
                <a:cs typeface="B Nazanin" pitchFamily="2" charset="-78"/>
              </a:rPr>
              <a:t>بیماریهای قلبی عروقی </a:t>
            </a:r>
            <a:r>
              <a:rPr lang="ar-SA" sz="1800" b="1" dirty="0" smtClean="0">
                <a:solidFill>
                  <a:srgbClr val="0070C0"/>
                </a:solidFill>
                <a:cs typeface="B Nazanin" pitchFamily="2" charset="-78"/>
              </a:rPr>
              <a:t>اولین عامل مرگ</a:t>
            </a:r>
            <a:r>
              <a:rPr lang="fa-IR" sz="1800" b="1" dirty="0" smtClean="0">
                <a:solidFill>
                  <a:srgbClr val="0070C0"/>
                </a:solidFill>
                <a:cs typeface="B Nazanin" pitchFamily="2" charset="-78"/>
              </a:rPr>
              <a:t> و میر در جهان، ایران و استان است. </a:t>
            </a:r>
          </a:p>
          <a:p>
            <a:pPr marL="342900" lvl="1" indent="-342900" algn="r" defTabSz="1585913" rtl="1">
              <a:lnSpc>
                <a:spcPct val="150000"/>
              </a:lnSpc>
              <a:buFont typeface="Wingdings" pitchFamily="2" charset="2"/>
              <a:buChar char="v"/>
              <a:tabLst>
                <a:tab pos="7772400" algn="l"/>
                <a:tab pos="8059738" algn="l"/>
              </a:tabLst>
              <a:defRPr/>
            </a:pPr>
            <a:r>
              <a:rPr lang="fa-IR" sz="1800" b="1" dirty="0" smtClean="0">
                <a:solidFill>
                  <a:srgbClr val="0070C0"/>
                </a:solidFill>
                <a:cs typeface="B Nazanin" pitchFamily="2" charset="-78"/>
              </a:rPr>
              <a:t>ديابت يكي از مهمترين بيماري هاي غيرواگير و شايع ترين بيماري متابوليك و هشتمین علت مرگ در جهان است.</a:t>
            </a:r>
          </a:p>
          <a:p>
            <a:pPr algn="r" defTabSz="1585913" rtl="1">
              <a:lnSpc>
                <a:spcPct val="150000"/>
              </a:lnSpc>
              <a:buFont typeface="Wingdings" pitchFamily="2" charset="2"/>
              <a:buChar char="v"/>
              <a:tabLst>
                <a:tab pos="7772400" algn="l"/>
                <a:tab pos="8059738" algn="l"/>
              </a:tabLst>
              <a:defRPr/>
            </a:pPr>
            <a:r>
              <a:rPr lang="fa-IR" sz="1800" b="1" dirty="0" smtClean="0">
                <a:solidFill>
                  <a:srgbClr val="0070C0"/>
                </a:solidFill>
                <a:cs typeface="B Nazanin" pitchFamily="2" charset="-78"/>
              </a:rPr>
              <a:t>بیماری های غیر واگیر </a:t>
            </a:r>
            <a:r>
              <a:rPr lang="ar-SA" sz="1800" b="1" dirty="0" smtClean="0">
                <a:solidFill>
                  <a:srgbClr val="0070C0"/>
                </a:solidFill>
                <a:cs typeface="B Nazanin" pitchFamily="2" charset="-78"/>
              </a:rPr>
              <a:t>از</a:t>
            </a:r>
            <a:r>
              <a:rPr lang="fa-IR" sz="1800" b="1" dirty="0" smtClean="0">
                <a:solidFill>
                  <a:srgbClr val="0070C0"/>
                </a:solidFill>
                <a:cs typeface="B Nazanin" pitchFamily="2" charset="-78"/>
              </a:rPr>
              <a:t> شایعترین </a:t>
            </a:r>
            <a:r>
              <a:rPr lang="ar-SA" sz="1800" b="1" dirty="0" smtClean="0">
                <a:solidFill>
                  <a:srgbClr val="0070C0"/>
                </a:solidFill>
                <a:cs typeface="B Nazanin" pitchFamily="2" charset="-78"/>
              </a:rPr>
              <a:t>علل ناتوانیها به خصوص</a:t>
            </a:r>
            <a:r>
              <a:rPr lang="fa-IR" sz="1800" b="1" dirty="0" smtClean="0">
                <a:solidFill>
                  <a:srgbClr val="0070C0"/>
                </a:solidFill>
                <a:cs typeface="B Nazanin" pitchFamily="2" charset="-78"/>
              </a:rPr>
              <a:t> د</a:t>
            </a:r>
            <a:r>
              <a:rPr lang="ar-SA" sz="1800" b="1" dirty="0" smtClean="0">
                <a:solidFill>
                  <a:srgbClr val="0070C0"/>
                </a:solidFill>
                <a:cs typeface="B Nazanin" pitchFamily="2" charset="-78"/>
              </a:rPr>
              <a:t>ر سنین بالا </a:t>
            </a:r>
            <a:r>
              <a:rPr lang="fa-IR" sz="1800" b="1" dirty="0" smtClean="0">
                <a:solidFill>
                  <a:srgbClr val="0070C0"/>
                </a:solidFill>
                <a:cs typeface="B Nazanin" pitchFamily="2" charset="-78"/>
              </a:rPr>
              <a:t>می باشد.</a:t>
            </a:r>
          </a:p>
          <a:p>
            <a:pPr algn="r" defTabSz="1585913" rtl="1">
              <a:lnSpc>
                <a:spcPct val="150000"/>
              </a:lnSpc>
              <a:buFont typeface="Wingdings" pitchFamily="2" charset="2"/>
              <a:buChar char="v"/>
              <a:tabLst>
                <a:tab pos="7772400" algn="l"/>
                <a:tab pos="8059738" algn="l"/>
              </a:tabLst>
              <a:defRPr/>
            </a:pPr>
            <a:r>
              <a:rPr lang="fa-IR" sz="1800" b="1" dirty="0" smtClean="0">
                <a:solidFill>
                  <a:srgbClr val="0070C0"/>
                </a:solidFill>
                <a:cs typeface="B Nazanin" pitchFamily="2" charset="-78"/>
              </a:rPr>
              <a:t>این بیماریها عوارض قابل توجه روحی ،روانی، اجتماعی و  اقتصادی به جا میگذارند.</a:t>
            </a:r>
          </a:p>
          <a:p>
            <a:pPr algn="ctr" defTabSz="1585913" rtl="1">
              <a:lnSpc>
                <a:spcPct val="150000"/>
              </a:lnSpc>
              <a:buFont typeface="Wingdings" pitchFamily="2" charset="2"/>
              <a:buChar char="v"/>
              <a:tabLst>
                <a:tab pos="7772400" algn="l"/>
                <a:tab pos="8059738" algn="l"/>
              </a:tabLst>
              <a:defRPr/>
            </a:pPr>
            <a:r>
              <a:rPr lang="fa-IR" sz="2400" dirty="0" smtClean="0">
                <a:solidFill>
                  <a:srgbClr val="FF0000"/>
                </a:solidFill>
                <a:cs typeface="B Nazanin" pitchFamily="2" charset="-78"/>
              </a:rPr>
              <a:t>روند صعودی میزان ابتلای افراد و کاهش سن بروز بیماری در این بیماریها  مشهود است. </a:t>
            </a:r>
          </a:p>
        </p:txBody>
      </p:sp>
    </p:spTree>
    <p:extLst>
      <p:ext uri="{BB962C8B-B14F-4D97-AF65-F5344CB8AC3E}">
        <p14:creationId xmlns:p14="http://schemas.microsoft.com/office/powerpoint/2010/main" val="2771549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4294967295"/>
          </p:nvPr>
        </p:nvSpPr>
        <p:spPr>
          <a:xfrm>
            <a:off x="533400" y="685800"/>
            <a:ext cx="8077200" cy="5715000"/>
          </a:xfrm>
        </p:spPr>
        <p:txBody>
          <a:bodyPr>
            <a:normAutofit fontScale="85000" lnSpcReduction="10000"/>
          </a:bodyPr>
          <a:lstStyle/>
          <a:p>
            <a:pPr marL="493776" indent="-457200" algn="r" rtl="1">
              <a:lnSpc>
                <a:spcPct val="150000"/>
              </a:lnSpc>
              <a:defRPr/>
            </a:pPr>
            <a:r>
              <a:rPr lang="fa-IR" sz="2000" b="1" dirty="0" smtClean="0">
                <a:solidFill>
                  <a:srgbClr val="C00000"/>
                </a:solidFill>
                <a:cs typeface="B Nazanin" pitchFamily="2" charset="-78"/>
              </a:rPr>
              <a:t>فشارخون بالای 140/90 : بالای </a:t>
            </a:r>
            <a:r>
              <a:rPr lang="fa-IR" sz="2000" b="1" dirty="0" smtClean="0">
                <a:solidFill>
                  <a:srgbClr val="C00000"/>
                </a:solidFill>
                <a:cs typeface="B Nazanin" pitchFamily="2" charset="-78"/>
              </a:rPr>
              <a:t>پاتولوژیک . در همه سنین .اما در سالمندان:</a:t>
            </a:r>
          </a:p>
          <a:p>
            <a:pPr marL="493776" indent="-457200" algn="r" rtl="1">
              <a:lnSpc>
                <a:spcPct val="150000"/>
              </a:lnSpc>
              <a:defRPr/>
            </a:pPr>
            <a:r>
              <a:rPr lang="ar-SA" sz="1900" dirty="0">
                <a:solidFill>
                  <a:srgbClr val="002060"/>
                </a:solidFill>
                <a:latin typeface="Calibri"/>
                <a:ea typeface="Calibri"/>
                <a:cs typeface="B Nazanin" pitchFamily="2" charset="-78"/>
              </a:rPr>
              <a:t>فشارخون ماکزیمم مساوی یا بیش از </a:t>
            </a:r>
            <a:r>
              <a:rPr lang="fa-IR" sz="1900" dirty="0">
                <a:solidFill>
                  <a:srgbClr val="002060"/>
                </a:solidFill>
                <a:latin typeface="Calibri"/>
                <a:ea typeface="Calibri"/>
                <a:cs typeface="B Nazanin" pitchFamily="2" charset="-78"/>
              </a:rPr>
              <a:t>180</a:t>
            </a:r>
            <a:r>
              <a:rPr lang="ar-SA" sz="1900" dirty="0">
                <a:solidFill>
                  <a:srgbClr val="002060"/>
                </a:solidFill>
                <a:latin typeface="Calibri"/>
                <a:ea typeface="Calibri"/>
                <a:cs typeface="B Nazanin" pitchFamily="2" charset="-78"/>
              </a:rPr>
              <a:t> یا فشارخون مینیمم مساوی یا بیش از 110 میلی متر جیوه </a:t>
            </a:r>
            <a:r>
              <a:rPr lang="fa-IR" sz="1900" dirty="0" smtClean="0">
                <a:solidFill>
                  <a:srgbClr val="002060"/>
                </a:solidFill>
                <a:latin typeface="Calibri"/>
                <a:ea typeface="Calibri"/>
                <a:cs typeface="B Nazanin" pitchFamily="2" charset="-78"/>
              </a:rPr>
              <a:t>: </a:t>
            </a:r>
            <a:r>
              <a:rPr lang="fa-IR" sz="1900" b="1" dirty="0">
                <a:solidFill>
                  <a:srgbClr val="002060"/>
                </a:solidFill>
                <a:latin typeface="Calibri"/>
                <a:ea typeface="Calibri"/>
                <a:cs typeface="B Nazanin" pitchFamily="2" charset="-78"/>
              </a:rPr>
              <a:t>فشارخون </a:t>
            </a:r>
            <a:r>
              <a:rPr lang="fa-IR" sz="1900" b="1" dirty="0" smtClean="0">
                <a:solidFill>
                  <a:srgbClr val="002060"/>
                </a:solidFill>
                <a:latin typeface="Calibri"/>
                <a:ea typeface="Calibri"/>
                <a:cs typeface="B Nazanin" pitchFamily="2" charset="-78"/>
              </a:rPr>
              <a:t>بالا- ارجاع فوری</a:t>
            </a:r>
          </a:p>
          <a:p>
            <a:pPr marL="493776" indent="-457200" algn="r" rtl="1">
              <a:lnSpc>
                <a:spcPct val="150000"/>
              </a:lnSpc>
              <a:defRPr/>
            </a:pPr>
            <a:r>
              <a:rPr lang="ar-SA" sz="1900" dirty="0">
                <a:solidFill>
                  <a:srgbClr val="002060"/>
                </a:solidFill>
                <a:latin typeface="Calibri"/>
                <a:ea typeface="Calibri"/>
                <a:cs typeface="B Nazanin" pitchFamily="2" charset="-78"/>
              </a:rPr>
              <a:t>فشارخون ماكزيمم</a:t>
            </a:r>
            <a:r>
              <a:rPr lang="ar-SA" sz="1900" kern="100" dirty="0">
                <a:solidFill>
                  <a:srgbClr val="002060"/>
                </a:solidFill>
                <a:latin typeface="Calibri"/>
                <a:ea typeface="Calibri"/>
                <a:cs typeface="B Nazanin" pitchFamily="2" charset="-78"/>
              </a:rPr>
              <a:t> 140 تا 179</a:t>
            </a:r>
            <a:r>
              <a:rPr lang="ar-SA" sz="1900" dirty="0">
                <a:solidFill>
                  <a:srgbClr val="002060"/>
                </a:solidFill>
                <a:latin typeface="Calibri"/>
                <a:ea typeface="Calibri"/>
                <a:cs typeface="B Nazanin" pitchFamily="2" charset="-78"/>
              </a:rPr>
              <a:t> یا فشارخون مينيمم 90 تا 109 ميلي متر جيوه  </a:t>
            </a:r>
            <a:r>
              <a:rPr lang="ar-SA" sz="1900" b="1" dirty="0">
                <a:solidFill>
                  <a:srgbClr val="002060"/>
                </a:solidFill>
                <a:latin typeface="Calibri"/>
                <a:ea typeface="Calibri"/>
                <a:cs typeface="B Nazanin" pitchFamily="2" charset="-78"/>
              </a:rPr>
              <a:t>و</a:t>
            </a:r>
            <a:r>
              <a:rPr lang="ar-SA" sz="1900" dirty="0">
                <a:solidFill>
                  <a:srgbClr val="002060"/>
                </a:solidFill>
                <a:latin typeface="Calibri"/>
                <a:ea typeface="Calibri"/>
                <a:cs typeface="B Nazanin" pitchFamily="2" charset="-78"/>
              </a:rPr>
              <a:t>   بدون مصرف </a:t>
            </a:r>
            <a:r>
              <a:rPr lang="ar-SA" sz="1900" dirty="0" smtClean="0">
                <a:solidFill>
                  <a:srgbClr val="002060"/>
                </a:solidFill>
                <a:latin typeface="Calibri"/>
                <a:ea typeface="Calibri"/>
                <a:cs typeface="B Nazanin" pitchFamily="2" charset="-78"/>
              </a:rPr>
              <a:t>دارو</a:t>
            </a:r>
            <a:r>
              <a:rPr lang="fa-IR" sz="1900" b="1" dirty="0" smtClean="0">
                <a:solidFill>
                  <a:srgbClr val="002060"/>
                </a:solidFill>
                <a:latin typeface="Calibri"/>
                <a:ea typeface="Calibri"/>
                <a:cs typeface="B Nazanin" pitchFamily="2" charset="-78"/>
              </a:rPr>
              <a:t>:</a:t>
            </a:r>
            <a:r>
              <a:rPr lang="fa-IR" sz="1900" b="1" dirty="0">
                <a:solidFill>
                  <a:srgbClr val="002060"/>
                </a:solidFill>
                <a:latin typeface="Calibri"/>
                <a:ea typeface="Calibri"/>
                <a:cs typeface="B Nazanin" pitchFamily="2" charset="-78"/>
              </a:rPr>
              <a:t>احتمال فشارخون بالا </a:t>
            </a:r>
            <a:endParaRPr lang="fa-IR" sz="1900" b="1" dirty="0" smtClean="0">
              <a:solidFill>
                <a:srgbClr val="002060"/>
              </a:solidFill>
              <a:latin typeface="Calibri"/>
              <a:ea typeface="Calibri"/>
              <a:cs typeface="B Nazanin" pitchFamily="2" charset="-78"/>
            </a:endParaRPr>
          </a:p>
          <a:p>
            <a:pPr marL="493776" indent="-457200" algn="r" rtl="1">
              <a:lnSpc>
                <a:spcPct val="150000"/>
              </a:lnSpc>
              <a:defRPr/>
            </a:pPr>
            <a:r>
              <a:rPr lang="ar-SA" sz="1900" kern="100" dirty="0">
                <a:solidFill>
                  <a:srgbClr val="002060"/>
                </a:solidFill>
                <a:latin typeface="Calibri"/>
                <a:ea typeface="Calibri"/>
                <a:cs typeface="B Nazanin" pitchFamily="2" charset="-78"/>
              </a:rPr>
              <a:t>فشارخون ماكزيمم 150 تا 179 يا فشارخون مينيمم 90 تا 109 ميلي متر جيوه</a:t>
            </a:r>
            <a:r>
              <a:rPr lang="en-US" sz="1900" kern="100" dirty="0">
                <a:solidFill>
                  <a:srgbClr val="002060"/>
                </a:solidFill>
                <a:latin typeface="Calibri"/>
                <a:ea typeface="Calibri"/>
                <a:cs typeface="B Nazanin" pitchFamily="2" charset="-78"/>
              </a:rPr>
              <a:t>  </a:t>
            </a:r>
            <a:r>
              <a:rPr lang="en-US" sz="1900" b="1" kern="100" dirty="0">
                <a:solidFill>
                  <a:srgbClr val="002060"/>
                </a:solidFill>
                <a:latin typeface="B Mitra"/>
                <a:ea typeface="Calibri"/>
                <a:cs typeface="B Nazanin" pitchFamily="2" charset="-78"/>
              </a:rPr>
              <a:t> </a:t>
            </a:r>
            <a:r>
              <a:rPr lang="fa-IR" sz="1900" b="1" kern="100" dirty="0">
                <a:solidFill>
                  <a:srgbClr val="002060"/>
                </a:solidFill>
                <a:latin typeface="B Mitra"/>
                <a:ea typeface="Calibri"/>
                <a:cs typeface="B Nazanin" pitchFamily="2" charset="-78"/>
              </a:rPr>
              <a:t>و</a:t>
            </a:r>
            <a:r>
              <a:rPr lang="fa-IR" sz="1900" kern="100" dirty="0">
                <a:solidFill>
                  <a:srgbClr val="002060"/>
                </a:solidFill>
                <a:latin typeface="Calibri"/>
                <a:ea typeface="Calibri"/>
                <a:cs typeface="B Nazanin" pitchFamily="2" charset="-78"/>
              </a:rPr>
              <a:t>   مصرف </a:t>
            </a:r>
            <a:r>
              <a:rPr lang="fa-IR" sz="1900" kern="100" dirty="0" smtClean="0">
                <a:solidFill>
                  <a:srgbClr val="002060"/>
                </a:solidFill>
                <a:latin typeface="Calibri"/>
                <a:ea typeface="Calibri"/>
                <a:cs typeface="B Nazanin" pitchFamily="2" charset="-78"/>
              </a:rPr>
              <a:t>دارو: </a:t>
            </a:r>
            <a:r>
              <a:rPr lang="fa-IR" sz="1900" b="1" dirty="0" smtClean="0">
                <a:solidFill>
                  <a:srgbClr val="002060"/>
                </a:solidFill>
                <a:latin typeface="Calibri"/>
                <a:ea typeface="Calibri"/>
                <a:cs typeface="B Nazanin" pitchFamily="2" charset="-78"/>
              </a:rPr>
              <a:t>فشارخون </a:t>
            </a:r>
            <a:r>
              <a:rPr lang="fa-IR" sz="1900" b="1" dirty="0">
                <a:solidFill>
                  <a:srgbClr val="002060"/>
                </a:solidFill>
                <a:latin typeface="Calibri"/>
                <a:ea typeface="Calibri"/>
                <a:cs typeface="B Nazanin" pitchFamily="2" charset="-78"/>
              </a:rPr>
              <a:t>بالای کنترل </a:t>
            </a:r>
            <a:r>
              <a:rPr lang="fa-IR" sz="1900" b="1" dirty="0" smtClean="0">
                <a:solidFill>
                  <a:srgbClr val="002060"/>
                </a:solidFill>
                <a:latin typeface="Calibri"/>
                <a:ea typeface="Calibri"/>
                <a:cs typeface="B Nazanin" pitchFamily="2" charset="-78"/>
              </a:rPr>
              <a:t>نشده</a:t>
            </a:r>
          </a:p>
          <a:p>
            <a:pPr marL="493776" indent="-457200" algn="r" rtl="1">
              <a:lnSpc>
                <a:spcPct val="150000"/>
              </a:lnSpc>
              <a:defRPr/>
            </a:pPr>
            <a:r>
              <a:rPr lang="ar-SA" sz="1900" dirty="0">
                <a:solidFill>
                  <a:srgbClr val="002060"/>
                </a:solidFill>
                <a:latin typeface="Calibri"/>
                <a:ea typeface="Calibri"/>
                <a:cs typeface="B Nazanin" pitchFamily="2" charset="-78"/>
              </a:rPr>
              <a:t>افت فشارخون ماكزيمم در وضعيت ايستاده نسبت به وضعيت نشسته مساوي يا بيش از 20 ميلي متر جيوه </a:t>
            </a:r>
            <a:r>
              <a:rPr lang="fa-IR" sz="1900" dirty="0" smtClean="0">
                <a:solidFill>
                  <a:srgbClr val="002060"/>
                </a:solidFill>
                <a:latin typeface="Calibri"/>
                <a:ea typeface="Calibri"/>
                <a:cs typeface="B Nazanin" pitchFamily="2" charset="-78"/>
              </a:rPr>
              <a:t>: ا</a:t>
            </a:r>
            <a:r>
              <a:rPr lang="ar-SA" sz="1900" b="1" dirty="0" smtClean="0">
                <a:solidFill>
                  <a:srgbClr val="002060"/>
                </a:solidFill>
                <a:latin typeface="Calibri"/>
                <a:ea typeface="Calibri"/>
                <a:cs typeface="B Nazanin" pitchFamily="2" charset="-78"/>
              </a:rPr>
              <a:t>حتمال </a:t>
            </a:r>
            <a:r>
              <a:rPr lang="ar-SA" sz="1900" b="1" dirty="0">
                <a:solidFill>
                  <a:srgbClr val="002060"/>
                </a:solidFill>
                <a:latin typeface="Calibri"/>
                <a:ea typeface="Calibri"/>
                <a:cs typeface="B Nazanin" pitchFamily="2" charset="-78"/>
              </a:rPr>
              <a:t>افت فشارخون </a:t>
            </a:r>
            <a:r>
              <a:rPr lang="ar-SA" sz="1900" b="1" dirty="0" smtClean="0">
                <a:solidFill>
                  <a:srgbClr val="002060"/>
                </a:solidFill>
                <a:latin typeface="Calibri"/>
                <a:ea typeface="Calibri"/>
                <a:cs typeface="B Nazanin" pitchFamily="2" charset="-78"/>
              </a:rPr>
              <a:t>وضعيتي</a:t>
            </a:r>
            <a:endParaRPr lang="fa-IR" sz="1900" b="1" dirty="0" smtClean="0">
              <a:solidFill>
                <a:srgbClr val="002060"/>
              </a:solidFill>
              <a:latin typeface="Calibri"/>
              <a:ea typeface="Calibri"/>
              <a:cs typeface="B Nazanin" pitchFamily="2" charset="-78"/>
            </a:endParaRPr>
          </a:p>
          <a:p>
            <a:pPr marL="493776" indent="-457200" algn="r" rtl="1">
              <a:lnSpc>
                <a:spcPct val="150000"/>
              </a:lnSpc>
              <a:defRPr/>
            </a:pPr>
            <a:r>
              <a:rPr lang="ar-SA" sz="1900" dirty="0">
                <a:solidFill>
                  <a:srgbClr val="002060"/>
                </a:solidFill>
                <a:latin typeface="Calibri"/>
                <a:ea typeface="Calibri"/>
                <a:cs typeface="B Nazanin" pitchFamily="2" charset="-78"/>
              </a:rPr>
              <a:t>فشارخون ماكزيمم 120 تا 139 ميلي متر جيوه </a:t>
            </a:r>
            <a:r>
              <a:rPr lang="ar-SA" sz="1900" b="1" dirty="0">
                <a:solidFill>
                  <a:srgbClr val="002060"/>
                </a:solidFill>
                <a:latin typeface="Calibri"/>
                <a:ea typeface="Calibri"/>
                <a:cs typeface="B Nazanin" pitchFamily="2" charset="-78"/>
              </a:rPr>
              <a:t>و  </a:t>
            </a:r>
            <a:r>
              <a:rPr lang="ar-SA" sz="1900" dirty="0">
                <a:solidFill>
                  <a:srgbClr val="002060"/>
                </a:solidFill>
                <a:latin typeface="Calibri"/>
                <a:ea typeface="Calibri"/>
                <a:cs typeface="B Nazanin" pitchFamily="2" charset="-78"/>
              </a:rPr>
              <a:t>بدون مصرف </a:t>
            </a:r>
            <a:r>
              <a:rPr lang="ar-SA" sz="1900" dirty="0" smtClean="0">
                <a:solidFill>
                  <a:srgbClr val="002060"/>
                </a:solidFill>
                <a:latin typeface="Calibri"/>
                <a:ea typeface="Calibri"/>
                <a:cs typeface="B Nazanin" pitchFamily="2" charset="-78"/>
              </a:rPr>
              <a:t>دارو</a:t>
            </a:r>
            <a:r>
              <a:rPr lang="fa-IR" sz="1900" dirty="0" smtClean="0">
                <a:solidFill>
                  <a:srgbClr val="002060"/>
                </a:solidFill>
                <a:latin typeface="Calibri"/>
                <a:ea typeface="Calibri"/>
                <a:cs typeface="B Nazanin" pitchFamily="2" charset="-78"/>
              </a:rPr>
              <a:t> یا </a:t>
            </a:r>
            <a:r>
              <a:rPr lang="ar-SA" sz="1900" dirty="0" smtClean="0">
                <a:solidFill>
                  <a:srgbClr val="002060"/>
                </a:solidFill>
                <a:latin typeface="Calibri"/>
                <a:ea typeface="Calibri"/>
                <a:cs typeface="B Nazanin" pitchFamily="2" charset="-78"/>
              </a:rPr>
              <a:t>فشارخون </a:t>
            </a:r>
            <a:r>
              <a:rPr lang="ar-SA" sz="1900" dirty="0">
                <a:solidFill>
                  <a:srgbClr val="002060"/>
                </a:solidFill>
                <a:latin typeface="Calibri"/>
                <a:ea typeface="Calibri"/>
                <a:cs typeface="B Nazanin" pitchFamily="2" charset="-78"/>
              </a:rPr>
              <a:t>مينيمم 80 تا 89 ميلي متر جيوه  </a:t>
            </a:r>
            <a:r>
              <a:rPr lang="ar-SA" sz="1900" b="1" dirty="0">
                <a:solidFill>
                  <a:srgbClr val="002060"/>
                </a:solidFill>
                <a:latin typeface="Calibri"/>
                <a:ea typeface="Calibri"/>
                <a:cs typeface="B Nazanin" pitchFamily="2" charset="-78"/>
              </a:rPr>
              <a:t>و</a:t>
            </a:r>
            <a:r>
              <a:rPr lang="ar-SA" sz="1900" dirty="0">
                <a:solidFill>
                  <a:srgbClr val="002060"/>
                </a:solidFill>
                <a:latin typeface="Calibri"/>
                <a:ea typeface="Calibri"/>
                <a:cs typeface="B Nazanin" pitchFamily="2" charset="-78"/>
              </a:rPr>
              <a:t>  بدون مصرف </a:t>
            </a:r>
            <a:r>
              <a:rPr lang="ar-SA" sz="1900" dirty="0" smtClean="0">
                <a:solidFill>
                  <a:srgbClr val="002060"/>
                </a:solidFill>
                <a:latin typeface="Calibri"/>
                <a:ea typeface="Calibri"/>
                <a:cs typeface="B Nazanin" pitchFamily="2" charset="-78"/>
              </a:rPr>
              <a:t>دارو</a:t>
            </a:r>
            <a:r>
              <a:rPr lang="fa-IR" sz="1900" dirty="0" smtClean="0">
                <a:solidFill>
                  <a:srgbClr val="002060"/>
                </a:solidFill>
                <a:latin typeface="Calibri"/>
                <a:ea typeface="Calibri"/>
                <a:cs typeface="B Nazanin" pitchFamily="2" charset="-78"/>
              </a:rPr>
              <a:t>:</a:t>
            </a:r>
            <a:r>
              <a:rPr lang="ar-SA" sz="1900" dirty="0" smtClean="0">
                <a:solidFill>
                  <a:srgbClr val="002060"/>
                </a:solidFill>
                <a:latin typeface="Calibri"/>
                <a:ea typeface="Calibri"/>
                <a:cs typeface="B Nazanin" pitchFamily="2" charset="-78"/>
              </a:rPr>
              <a:t> </a:t>
            </a:r>
            <a:r>
              <a:rPr lang="ar-SA" sz="1900" b="1" dirty="0">
                <a:solidFill>
                  <a:srgbClr val="002060"/>
                </a:solidFill>
                <a:latin typeface="Calibri"/>
                <a:ea typeface="Calibri"/>
                <a:cs typeface="B Nazanin" pitchFamily="2" charset="-78"/>
              </a:rPr>
              <a:t>در معرض ابتلا به فشارخون </a:t>
            </a:r>
            <a:r>
              <a:rPr lang="ar-SA" sz="1900" b="1" dirty="0" smtClean="0">
                <a:solidFill>
                  <a:srgbClr val="002060"/>
                </a:solidFill>
                <a:latin typeface="Calibri"/>
                <a:ea typeface="Calibri"/>
                <a:cs typeface="B Nazanin" pitchFamily="2" charset="-78"/>
              </a:rPr>
              <a:t>بالا</a:t>
            </a:r>
            <a:endParaRPr lang="fa-IR" sz="1900" b="1" dirty="0" smtClean="0">
              <a:solidFill>
                <a:srgbClr val="002060"/>
              </a:solidFill>
              <a:latin typeface="Calibri"/>
              <a:ea typeface="Calibri"/>
              <a:cs typeface="B Nazanin" pitchFamily="2" charset="-78"/>
            </a:endParaRPr>
          </a:p>
          <a:p>
            <a:pPr marL="493776" indent="-457200" algn="r" rtl="1">
              <a:lnSpc>
                <a:spcPct val="150000"/>
              </a:lnSpc>
              <a:defRPr/>
            </a:pPr>
            <a:r>
              <a:rPr lang="ar-SA" sz="1900" dirty="0">
                <a:solidFill>
                  <a:srgbClr val="002060"/>
                </a:solidFill>
                <a:latin typeface="Calibri"/>
                <a:ea typeface="Calibri"/>
                <a:cs typeface="B Nazanin" pitchFamily="2" charset="-78"/>
              </a:rPr>
              <a:t>فشارخون ماكزيمم كمتر از 150 و فشارخون مينيمم كمتر از 90 ميلي متر جيوه  </a:t>
            </a:r>
            <a:r>
              <a:rPr lang="ar-SA" sz="1900" b="1" dirty="0">
                <a:solidFill>
                  <a:srgbClr val="002060"/>
                </a:solidFill>
                <a:latin typeface="Calibri"/>
                <a:ea typeface="Calibri"/>
                <a:cs typeface="B Nazanin" pitchFamily="2" charset="-78"/>
              </a:rPr>
              <a:t>و</a:t>
            </a:r>
            <a:r>
              <a:rPr lang="ar-SA" sz="1900" dirty="0">
                <a:solidFill>
                  <a:srgbClr val="002060"/>
                </a:solidFill>
                <a:latin typeface="Calibri"/>
                <a:ea typeface="Calibri"/>
                <a:cs typeface="B Nazanin" pitchFamily="2" charset="-78"/>
              </a:rPr>
              <a:t>   مصرف </a:t>
            </a:r>
            <a:r>
              <a:rPr lang="ar-SA" sz="1900" dirty="0" smtClean="0">
                <a:solidFill>
                  <a:srgbClr val="002060"/>
                </a:solidFill>
                <a:latin typeface="Calibri"/>
                <a:ea typeface="Calibri"/>
                <a:cs typeface="B Nazanin" pitchFamily="2" charset="-78"/>
              </a:rPr>
              <a:t>دارو</a:t>
            </a:r>
            <a:r>
              <a:rPr lang="fa-IR" sz="1900" dirty="0" smtClean="0">
                <a:solidFill>
                  <a:srgbClr val="002060"/>
                </a:solidFill>
                <a:latin typeface="Calibri"/>
                <a:ea typeface="Calibri"/>
                <a:cs typeface="B Nazanin" pitchFamily="2" charset="-78"/>
              </a:rPr>
              <a:t>: </a:t>
            </a:r>
            <a:r>
              <a:rPr lang="ar-SA" sz="1900" b="1" dirty="0" smtClean="0">
                <a:solidFill>
                  <a:srgbClr val="002060"/>
                </a:solidFill>
                <a:latin typeface="Calibri"/>
                <a:ea typeface="Calibri"/>
                <a:cs typeface="B Nazanin" pitchFamily="2" charset="-78"/>
              </a:rPr>
              <a:t>فشارخون </a:t>
            </a:r>
            <a:r>
              <a:rPr lang="ar-SA" sz="1900" b="1" dirty="0">
                <a:solidFill>
                  <a:srgbClr val="002060"/>
                </a:solidFill>
                <a:latin typeface="Calibri"/>
                <a:ea typeface="Calibri"/>
                <a:cs typeface="B Nazanin" pitchFamily="2" charset="-78"/>
              </a:rPr>
              <a:t>بالای کنترل </a:t>
            </a:r>
            <a:r>
              <a:rPr lang="ar-SA" sz="1900" b="1" dirty="0" smtClean="0">
                <a:solidFill>
                  <a:srgbClr val="002060"/>
                </a:solidFill>
                <a:latin typeface="Calibri"/>
                <a:ea typeface="Calibri"/>
                <a:cs typeface="B Nazanin" pitchFamily="2" charset="-78"/>
              </a:rPr>
              <a:t>شده</a:t>
            </a:r>
            <a:endParaRPr lang="fa-IR" sz="1900" b="1" dirty="0" smtClean="0">
              <a:solidFill>
                <a:srgbClr val="002060"/>
              </a:solidFill>
              <a:latin typeface="Calibri"/>
              <a:ea typeface="Calibri"/>
              <a:cs typeface="B Nazanin" pitchFamily="2" charset="-78"/>
            </a:endParaRPr>
          </a:p>
          <a:p>
            <a:pPr marL="493776" indent="-457200" algn="r" rtl="1">
              <a:lnSpc>
                <a:spcPct val="150000"/>
              </a:lnSpc>
              <a:defRPr/>
            </a:pPr>
            <a:r>
              <a:rPr lang="ar-SA" sz="2000" dirty="0">
                <a:solidFill>
                  <a:srgbClr val="002060"/>
                </a:solidFill>
                <a:latin typeface="Calibri"/>
                <a:ea typeface="Calibri"/>
                <a:cs typeface="B Mitra"/>
              </a:rPr>
              <a:t>فشارخون ماكزيمم كمتر از 120 و فشارخون مينيمم كمتر از 80  ميلي متر جيوه </a:t>
            </a:r>
            <a:r>
              <a:rPr lang="ar-SA" sz="2000" b="1" dirty="0">
                <a:solidFill>
                  <a:srgbClr val="002060"/>
                </a:solidFill>
                <a:latin typeface="Calibri"/>
                <a:ea typeface="Calibri"/>
                <a:cs typeface="B Mitra"/>
              </a:rPr>
              <a:t>و  </a:t>
            </a:r>
            <a:r>
              <a:rPr lang="ar-SA" sz="2000" dirty="0">
                <a:solidFill>
                  <a:srgbClr val="002060"/>
                </a:solidFill>
                <a:latin typeface="Calibri"/>
                <a:ea typeface="Calibri"/>
                <a:cs typeface="B Mitra"/>
              </a:rPr>
              <a:t>بدون مصرف دارو </a:t>
            </a:r>
            <a:r>
              <a:rPr lang="fa-IR" sz="2000" dirty="0" smtClean="0">
                <a:solidFill>
                  <a:srgbClr val="002060"/>
                </a:solidFill>
                <a:latin typeface="Calibri"/>
                <a:ea typeface="Calibri"/>
                <a:cs typeface="B Mitra"/>
              </a:rPr>
              <a:t>:</a:t>
            </a:r>
            <a:r>
              <a:rPr lang="ar-SA" sz="2000" dirty="0">
                <a:solidFill>
                  <a:srgbClr val="002060"/>
                </a:solidFill>
                <a:latin typeface="Calibri"/>
                <a:ea typeface="Calibri"/>
                <a:cs typeface="B Mitra"/>
              </a:rPr>
              <a:t> فشارخون </a:t>
            </a:r>
            <a:r>
              <a:rPr lang="ar-SA" sz="2000" dirty="0" smtClean="0">
                <a:solidFill>
                  <a:srgbClr val="002060"/>
                </a:solidFill>
                <a:latin typeface="Calibri"/>
                <a:ea typeface="Calibri"/>
                <a:cs typeface="B Mitra"/>
              </a:rPr>
              <a:t>طبيعي</a:t>
            </a:r>
            <a:endParaRPr lang="fa-IR" sz="2000" dirty="0" smtClean="0">
              <a:solidFill>
                <a:srgbClr val="002060"/>
              </a:solidFill>
              <a:latin typeface="Calibri"/>
              <a:ea typeface="Calibri"/>
              <a:cs typeface="B Mitra"/>
            </a:endParaRPr>
          </a:p>
          <a:p>
            <a:pPr marL="493776" indent="-457200" algn="r" rtl="1">
              <a:lnSpc>
                <a:spcPct val="150000"/>
              </a:lnSpc>
              <a:defRPr/>
            </a:pPr>
            <a:r>
              <a:rPr lang="ar-SA" sz="2000" dirty="0">
                <a:solidFill>
                  <a:srgbClr val="002060"/>
                </a:solidFill>
                <a:latin typeface="Calibri"/>
                <a:ea typeface="Calibri"/>
                <a:cs typeface="B Mitra"/>
              </a:rPr>
              <a:t>افت فشارخون ماكزيمم در وضعيت ايستاده نسبت به وضعيت نشسته کمتر  از 20 ميلي متر </a:t>
            </a:r>
            <a:r>
              <a:rPr lang="ar-SA" sz="2000" dirty="0" smtClean="0">
                <a:solidFill>
                  <a:srgbClr val="002060"/>
                </a:solidFill>
                <a:latin typeface="Calibri"/>
                <a:ea typeface="Calibri"/>
                <a:cs typeface="B Mitra"/>
              </a:rPr>
              <a:t>جيوه</a:t>
            </a:r>
            <a:r>
              <a:rPr lang="fa-IR" sz="2000" dirty="0" smtClean="0">
                <a:solidFill>
                  <a:srgbClr val="002060"/>
                </a:solidFill>
                <a:latin typeface="Calibri"/>
                <a:ea typeface="Calibri"/>
                <a:cs typeface="B Mitra"/>
              </a:rPr>
              <a:t>:</a:t>
            </a:r>
            <a:r>
              <a:rPr lang="ar-SA" sz="2000" dirty="0">
                <a:solidFill>
                  <a:srgbClr val="002060"/>
                </a:solidFill>
                <a:latin typeface="Calibri"/>
                <a:ea typeface="Calibri"/>
                <a:cs typeface="B Mitra"/>
              </a:rPr>
              <a:t>فشارخون وضعيتي طبیعی</a:t>
            </a:r>
            <a:endParaRPr lang="fa-IR" sz="2000" dirty="0" smtClean="0">
              <a:solidFill>
                <a:srgbClr val="002060"/>
              </a:solidFill>
              <a:latin typeface="Calibri"/>
              <a:ea typeface="Calibri"/>
              <a:cs typeface="B Mitra"/>
            </a:endParaRPr>
          </a:p>
          <a:p>
            <a:pPr marL="493776" indent="-457200" algn="r" rtl="1">
              <a:lnSpc>
                <a:spcPct val="150000"/>
              </a:lnSpc>
              <a:defRPr/>
            </a:pPr>
            <a:endParaRPr lang="fa-IR" sz="1900" dirty="0" smtClean="0">
              <a:latin typeface="Calibri"/>
              <a:ea typeface="Calibri"/>
              <a:cs typeface="B Nazanin" pitchFamily="2" charset="-78"/>
            </a:endParaRPr>
          </a:p>
          <a:p>
            <a:pPr marL="493776" indent="-457200" algn="r" rtl="1">
              <a:lnSpc>
                <a:spcPct val="150000"/>
              </a:lnSpc>
              <a:defRPr/>
            </a:pPr>
            <a:endParaRPr lang="fa-IR" sz="3200" dirty="0" smtClean="0">
              <a:latin typeface="Calibri"/>
              <a:ea typeface="Calibri"/>
              <a:cs typeface="B Mitra"/>
            </a:endParaRPr>
          </a:p>
          <a:p>
            <a:pPr marL="493776" indent="-457200" algn="r" rtl="1">
              <a:lnSpc>
                <a:spcPct val="150000"/>
              </a:lnSpc>
              <a:defRPr/>
            </a:pPr>
            <a:endParaRPr lang="fa-IR" sz="3200" dirty="0">
              <a:solidFill>
                <a:srgbClr val="0070C0"/>
              </a:solidFill>
              <a:cs typeface="B Nazanin" pitchFamily="2" charset="-78"/>
            </a:endParaRPr>
          </a:p>
        </p:txBody>
      </p:sp>
    </p:spTree>
    <p:extLst>
      <p:ext uri="{BB962C8B-B14F-4D97-AF65-F5344CB8AC3E}">
        <p14:creationId xmlns:p14="http://schemas.microsoft.com/office/powerpoint/2010/main" val="3393714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 calcmode="lin" valueType="num">
                                      <p:cBhvr>
                                        <p:cTn id="21" dur="1000" fill="hold"/>
                                        <p:tgtEl>
                                          <p:spTgt spid="286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86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 calcmode="lin" valueType="num">
                                      <p:cBhvr>
                                        <p:cTn id="28" dur="1000" fill="hold"/>
                                        <p:tgtEl>
                                          <p:spTgt spid="2867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86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86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 calcmode="lin" valueType="num">
                                      <p:cBhvr>
                                        <p:cTn id="35" dur="1000" fill="hold"/>
                                        <p:tgtEl>
                                          <p:spTgt spid="2867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286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867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8675">
                                            <p:txEl>
                                              <p:pRg st="5" end="5"/>
                                            </p:txEl>
                                          </p:spTgt>
                                        </p:tgtEl>
                                        <p:attrNameLst>
                                          <p:attrName>style.visibility</p:attrName>
                                        </p:attrNameLst>
                                      </p:cBhvr>
                                      <p:to>
                                        <p:strVal val="visible"/>
                                      </p:to>
                                    </p:set>
                                    <p:anim calcmode="lin" valueType="num">
                                      <p:cBhvr>
                                        <p:cTn id="42" dur="1000" fill="hold"/>
                                        <p:tgtEl>
                                          <p:spTgt spid="28675">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2867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867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8675">
                                            <p:txEl>
                                              <p:pRg st="6" end="6"/>
                                            </p:txEl>
                                          </p:spTgt>
                                        </p:tgtEl>
                                        <p:attrNameLst>
                                          <p:attrName>style.visibility</p:attrName>
                                        </p:attrNameLst>
                                      </p:cBhvr>
                                      <p:to>
                                        <p:strVal val="visible"/>
                                      </p:to>
                                    </p:set>
                                    <p:anim calcmode="lin" valueType="num">
                                      <p:cBhvr>
                                        <p:cTn id="49" dur="1000" fill="hold"/>
                                        <p:tgtEl>
                                          <p:spTgt spid="28675">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2867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867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8675">
                                            <p:txEl>
                                              <p:pRg st="7" end="7"/>
                                            </p:txEl>
                                          </p:spTgt>
                                        </p:tgtEl>
                                        <p:attrNameLst>
                                          <p:attrName>style.visibility</p:attrName>
                                        </p:attrNameLst>
                                      </p:cBhvr>
                                      <p:to>
                                        <p:strVal val="visible"/>
                                      </p:to>
                                    </p:set>
                                    <p:anim calcmode="lin" valueType="num">
                                      <p:cBhvr>
                                        <p:cTn id="56" dur="1000" fill="hold"/>
                                        <p:tgtEl>
                                          <p:spTgt spid="28675">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2867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867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8675">
                                            <p:txEl>
                                              <p:pRg st="8" end="8"/>
                                            </p:txEl>
                                          </p:spTgt>
                                        </p:tgtEl>
                                        <p:attrNameLst>
                                          <p:attrName>style.visibility</p:attrName>
                                        </p:attrNameLst>
                                      </p:cBhvr>
                                      <p:to>
                                        <p:strVal val="visible"/>
                                      </p:to>
                                    </p:set>
                                    <p:anim calcmode="lin" valueType="num">
                                      <p:cBhvr>
                                        <p:cTn id="63" dur="1000" fill="hold"/>
                                        <p:tgtEl>
                                          <p:spTgt spid="28675">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28675">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algn="ctr"/>
            <a:endParaRPr lang="en-US" sz="4800" dirty="0" smtClean="0">
              <a:solidFill>
                <a:schemeClr val="bg1"/>
              </a:solidFill>
              <a:cs typeface="B Koodak" pitchFamily="2" charset="-78"/>
            </a:endParaRPr>
          </a:p>
        </p:txBody>
      </p:sp>
      <p:sp>
        <p:nvSpPr>
          <p:cNvPr id="13315" name="Content Placeholder 3"/>
          <p:cNvSpPr>
            <a:spLocks noGrp="1"/>
          </p:cNvSpPr>
          <p:nvPr>
            <p:ph type="subTitle" idx="1"/>
          </p:nvPr>
        </p:nvSpPr>
        <p:spPr>
          <a:xfrm>
            <a:off x="4572000" y="4421080"/>
            <a:ext cx="3733799" cy="1446320"/>
          </a:xfrm>
        </p:spPr>
        <p:txBody>
          <a:bodyPr anchor="ctr">
            <a:noAutofit/>
          </a:bodyPr>
          <a:lstStyle/>
          <a:p>
            <a:pPr algn="ctr">
              <a:buFontTx/>
              <a:buNone/>
            </a:pPr>
            <a:r>
              <a:rPr lang="fa-IR" sz="4400" b="1" dirty="0" smtClean="0">
                <a:solidFill>
                  <a:srgbClr val="00B050"/>
                </a:solidFill>
                <a:cs typeface="B Nazanin" pitchFamily="2" charset="-78"/>
              </a:rPr>
              <a:t>پيشگيري و كنترل بیماری ديابت</a:t>
            </a:r>
            <a:endParaRPr lang="en-US" sz="4400" b="1" dirty="0" smtClean="0">
              <a:solidFill>
                <a:srgbClr val="00B050"/>
              </a:solidFill>
              <a:cs typeface="B Nazanin" pitchFamily="2" charset="-78"/>
            </a:endParaRPr>
          </a:p>
        </p:txBody>
      </p:sp>
    </p:spTree>
    <p:extLst>
      <p:ext uri="{BB962C8B-B14F-4D97-AF65-F5344CB8AC3E}">
        <p14:creationId xmlns:p14="http://schemas.microsoft.com/office/powerpoint/2010/main" val="2524950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47650"/>
            <a:ext cx="5943600" cy="666750"/>
          </a:xfrm>
        </p:spPr>
        <p:txBody>
          <a:bodyPr>
            <a:normAutofit fontScale="90000"/>
          </a:bodyPr>
          <a:lstStyle/>
          <a:p>
            <a:pPr algn="ctr" eaLnBrk="1" hangingPunct="1"/>
            <a:r>
              <a:rPr lang="fa-IR" b="1" dirty="0" smtClean="0">
                <a:solidFill>
                  <a:srgbClr val="00B050"/>
                </a:solidFill>
                <a:cs typeface="B Nazanin" pitchFamily="2" charset="-78"/>
              </a:rPr>
              <a:t>دیابت</a:t>
            </a:r>
            <a:r>
              <a:rPr lang="fa-IR" dirty="0" smtClean="0">
                <a:cs typeface="B Koodak" pitchFamily="2" charset="-78"/>
              </a:rPr>
              <a:t> </a:t>
            </a:r>
            <a:endParaRPr lang="en-US" dirty="0" smtClean="0">
              <a:cs typeface="B Koodak" pitchFamily="2" charset="-78"/>
            </a:endParaRPr>
          </a:p>
        </p:txBody>
      </p:sp>
      <p:sp>
        <p:nvSpPr>
          <p:cNvPr id="7171" name="Text Placeholder 2"/>
          <p:cNvSpPr>
            <a:spLocks noGrp="1"/>
          </p:cNvSpPr>
          <p:nvPr>
            <p:ph type="body" sz="half" idx="1"/>
          </p:nvPr>
        </p:nvSpPr>
        <p:spPr>
          <a:xfrm>
            <a:off x="457200" y="1219200"/>
            <a:ext cx="8329613" cy="5181600"/>
          </a:xfrm>
        </p:spPr>
        <p:txBody>
          <a:bodyPr>
            <a:noAutofit/>
          </a:bodyPr>
          <a:lstStyle/>
          <a:p>
            <a:pPr algn="r" eaLnBrk="1" hangingPunct="1">
              <a:buFontTx/>
              <a:buNone/>
            </a:pPr>
            <a:r>
              <a:rPr lang="fa-IR" dirty="0" smtClean="0">
                <a:solidFill>
                  <a:srgbClr val="0070C0"/>
                </a:solidFill>
                <a:cs typeface="B Nazanin" pitchFamily="2" charset="-78"/>
              </a:rPr>
              <a:t>فدراسیون بین المللی دیابت اعلام نموده است که : </a:t>
            </a:r>
          </a:p>
          <a:p>
            <a:pPr algn="r" rtl="1" eaLnBrk="1" hangingPunct="1">
              <a:buFont typeface="Wingdings" pitchFamily="2" charset="2"/>
              <a:buChar char="v"/>
            </a:pPr>
            <a:r>
              <a:rPr lang="fa-IR" dirty="0" smtClean="0">
                <a:solidFill>
                  <a:srgbClr val="0070C0"/>
                </a:solidFill>
                <a:cs typeface="B Nazanin" pitchFamily="2" charset="-78"/>
              </a:rPr>
              <a:t>تقریبا 387 میلیون از بزرگسالان مبتلا به دیابت می باشند که در سال 2035 این تعداد به 592 میلیون نفر افزایش خواهد یافت .</a:t>
            </a:r>
          </a:p>
          <a:p>
            <a:pPr algn="r" rtl="1" eaLnBrk="1" hangingPunct="1">
              <a:buFont typeface="Wingdings" pitchFamily="2" charset="2"/>
              <a:buChar char="v"/>
            </a:pPr>
            <a:r>
              <a:rPr lang="fa-IR" dirty="0" smtClean="0">
                <a:solidFill>
                  <a:srgbClr val="0070C0"/>
                </a:solidFill>
                <a:cs typeface="B Nazanin" pitchFamily="2" charset="-78"/>
              </a:rPr>
              <a:t>ابتلای افراد به دیابت نوع 2 در بسیاری از کشورها در حال افزایش می باشد. که 77% از جوانان مبتلا به دیابت در کشورهای توسعه نیافته و در حال توسعه زندگی می کنند</a:t>
            </a:r>
            <a:r>
              <a:rPr lang="fa-IR" dirty="0" smtClean="0">
                <a:solidFill>
                  <a:srgbClr val="0070C0"/>
                </a:solidFill>
                <a:cs typeface="B Nazanin" pitchFamily="2" charset="-78"/>
              </a:rPr>
              <a:t>.</a:t>
            </a:r>
          </a:p>
          <a:p>
            <a:pPr lvl="0" algn="r" rtl="1">
              <a:buClr>
                <a:srgbClr val="94C600"/>
              </a:buClr>
              <a:buFont typeface="Wingdings" pitchFamily="2" charset="2"/>
              <a:buChar char="§"/>
            </a:pPr>
            <a:r>
              <a:rPr lang="fa-IR" dirty="0">
                <a:solidFill>
                  <a:srgbClr val="0070C0"/>
                </a:solidFill>
                <a:cs typeface="B Nazanin" pitchFamily="2" charset="-78"/>
              </a:rPr>
              <a:t>179 میلیون نفر از افراد مبتلا به دیابت از بیماری خود مطلع نمی باشند.</a:t>
            </a:r>
          </a:p>
          <a:p>
            <a:pPr lvl="0" algn="r" rtl="1">
              <a:buClr>
                <a:srgbClr val="94C600"/>
              </a:buClr>
              <a:buFont typeface="Wingdings" pitchFamily="2" charset="2"/>
              <a:buChar char="§"/>
            </a:pPr>
            <a:r>
              <a:rPr lang="fa-IR" dirty="0">
                <a:solidFill>
                  <a:srgbClr val="0070C0"/>
                </a:solidFill>
                <a:cs typeface="B Nazanin" pitchFamily="2" charset="-78"/>
              </a:rPr>
              <a:t>دیابت موجب حدود 5 میلیون مرگ در سال 2014 می باشد. </a:t>
            </a:r>
          </a:p>
          <a:p>
            <a:pPr lvl="0" algn="r" rtl="1">
              <a:buClr>
                <a:srgbClr val="94C600"/>
              </a:buClr>
              <a:buFont typeface="Wingdings" pitchFamily="2" charset="2"/>
              <a:buChar char="§"/>
            </a:pPr>
            <a:r>
              <a:rPr lang="fa-IR" dirty="0">
                <a:solidFill>
                  <a:srgbClr val="0070C0"/>
                </a:solidFill>
                <a:cs typeface="B Nazanin" pitchFamily="2" charset="-78"/>
              </a:rPr>
              <a:t>هر 7 ثانیه 1 نفر به علت ابتلا به دیابت جان می سپارد.</a:t>
            </a:r>
            <a:endParaRPr lang="en-US" dirty="0">
              <a:solidFill>
                <a:srgbClr val="0070C0"/>
              </a:solidFill>
              <a:cs typeface="B Nazanin" pitchFamily="2" charset="-78"/>
            </a:endParaRPr>
          </a:p>
          <a:p>
            <a:pPr lvl="0" algn="r" rtl="1">
              <a:buClr>
                <a:srgbClr val="94C600"/>
              </a:buClr>
              <a:buFont typeface="Wingdings" pitchFamily="2" charset="2"/>
              <a:buChar char="§"/>
            </a:pPr>
            <a:r>
              <a:rPr lang="fa-IR" dirty="0">
                <a:solidFill>
                  <a:srgbClr val="0070C0"/>
                </a:solidFill>
                <a:cs typeface="B Nazanin" pitchFamily="2" charset="-78"/>
              </a:rPr>
              <a:t>بیشترین مبتلایان به دیابت در گروه سنی 40 و 59 ساله قرار دارند .</a:t>
            </a:r>
          </a:p>
          <a:p>
            <a:pPr lvl="0" algn="r" rtl="1">
              <a:buClr>
                <a:srgbClr val="94C600"/>
              </a:buClr>
              <a:buFont typeface="Wingdings" pitchFamily="2" charset="2"/>
              <a:buChar char="§"/>
            </a:pPr>
            <a:r>
              <a:rPr lang="fa-IR" dirty="0">
                <a:solidFill>
                  <a:srgbClr val="0070C0"/>
                </a:solidFill>
                <a:cs typeface="B Nazanin" pitchFamily="2" charset="-78"/>
              </a:rPr>
              <a:t>بیش از 21 میلیون از تولد های زنده در سال 2013 تحت تاثیر مادر مبتلا به دیابت بارداری قرار گرفته اند . که تقریبا این عدد 1 در هر 6 تولد را شامل می گردد. </a:t>
            </a:r>
          </a:p>
          <a:p>
            <a:pPr algn="r" rtl="1" eaLnBrk="1" hangingPunct="1">
              <a:buFont typeface="Wingdings" pitchFamily="2" charset="2"/>
              <a:buChar char="v"/>
            </a:pPr>
            <a:endParaRPr lang="fa-IR" dirty="0" smtClean="0">
              <a:solidFill>
                <a:srgbClr val="0070C0"/>
              </a:solidFill>
              <a:cs typeface="B Nazanin" pitchFamily="2" charset="-78"/>
            </a:endParaRPr>
          </a:p>
        </p:txBody>
      </p:sp>
    </p:spTree>
    <p:extLst>
      <p:ext uri="{BB962C8B-B14F-4D97-AF65-F5344CB8AC3E}">
        <p14:creationId xmlns:p14="http://schemas.microsoft.com/office/powerpoint/2010/main" val="2699777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404813"/>
            <a:ext cx="6192837" cy="863600"/>
          </a:xfrm>
        </p:spPr>
        <p:txBody>
          <a:bodyPr/>
          <a:lstStyle/>
          <a:p>
            <a:r>
              <a:rPr lang="en-US" sz="3600" smtClean="0">
                <a:cs typeface="B Nazanin" pitchFamily="2" charset="-78"/>
              </a:rPr>
              <a:t>  </a:t>
            </a:r>
            <a:r>
              <a:rPr lang="fa-IR" sz="3600" smtClean="0">
                <a:cs typeface="B Nazanin" pitchFamily="2" charset="-78"/>
              </a:rPr>
              <a:t>عملکرد بدن در فرد سالم</a:t>
            </a:r>
            <a:endParaRPr lang="en-US" sz="3600" smtClean="0">
              <a:cs typeface="B Nazanin" pitchFamily="2" charset="-78"/>
            </a:endParaRPr>
          </a:p>
        </p:txBody>
      </p:sp>
      <p:pic>
        <p:nvPicPr>
          <p:cNvPr id="15363" name="Picture 3" descr="mso7A86E"/>
          <p:cNvPicPr>
            <a:picLocks noChangeAspect="1" noChangeArrowheads="1"/>
          </p:cNvPicPr>
          <p:nvPr/>
        </p:nvPicPr>
        <p:blipFill>
          <a:blip r:embed="rId3">
            <a:lum bright="6000"/>
            <a:extLst>
              <a:ext uri="{28A0092B-C50C-407E-A947-70E740481C1C}">
                <a14:useLocalDpi xmlns:a14="http://schemas.microsoft.com/office/drawing/2010/main" val="0"/>
              </a:ext>
            </a:extLst>
          </a:blip>
          <a:srcRect l="3773" t="3363" r="6242" b="6963"/>
          <a:stretch>
            <a:fillRect/>
          </a:stretch>
        </p:blipFill>
        <p:spPr bwMode="auto">
          <a:xfrm>
            <a:off x="1042988" y="1524000"/>
            <a:ext cx="596741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845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81050" y="990600"/>
            <a:ext cx="7772400" cy="533400"/>
          </a:xfrm>
        </p:spPr>
        <p:txBody>
          <a:bodyPr rtlCol="0">
            <a:normAutofit fontScale="90000"/>
          </a:bodyPr>
          <a:lstStyle/>
          <a:p>
            <a:pPr fontAlgn="auto">
              <a:spcAft>
                <a:spcPts val="0"/>
              </a:spcAft>
              <a:defRPr/>
            </a:pPr>
            <a:r>
              <a:rPr lang="fa-IR" sz="4000" dirty="0" smtClean="0">
                <a:cs typeface="B Nazanin" pitchFamily="2" charset="-78"/>
              </a:rPr>
              <a:t>دیابت نوع 1 و 2</a:t>
            </a:r>
            <a:r>
              <a:rPr lang="en-US" sz="4000" dirty="0" smtClean="0">
                <a:cs typeface="B Nazanin" pitchFamily="2" charset="-78"/>
              </a:rPr>
              <a:t/>
            </a:r>
            <a:br>
              <a:rPr lang="en-US" sz="4000" dirty="0" smtClean="0">
                <a:cs typeface="B Nazanin" pitchFamily="2" charset="-78"/>
              </a:rPr>
            </a:br>
            <a:endParaRPr lang="en-US" sz="4000" dirty="0" smtClean="0">
              <a:cs typeface="B Nazanin" pitchFamily="2" charset="-78"/>
            </a:endParaRPr>
          </a:p>
        </p:txBody>
      </p:sp>
      <p:pic>
        <p:nvPicPr>
          <p:cNvPr id="16387" name="Picture 3" descr="mso74024"/>
          <p:cNvPicPr>
            <a:picLocks noChangeAspect="1" noChangeArrowheads="1"/>
          </p:cNvPicPr>
          <p:nvPr/>
        </p:nvPicPr>
        <p:blipFill>
          <a:blip r:embed="rId3">
            <a:lum bright="6000"/>
            <a:extLst>
              <a:ext uri="{28A0092B-C50C-407E-A947-70E740481C1C}">
                <a14:useLocalDpi xmlns:a14="http://schemas.microsoft.com/office/drawing/2010/main" val="0"/>
              </a:ext>
            </a:extLst>
          </a:blip>
          <a:srcRect l="3703" r="7310"/>
          <a:stretch>
            <a:fillRect/>
          </a:stretch>
        </p:blipFill>
        <p:spPr bwMode="auto">
          <a:xfrm>
            <a:off x="781050" y="1828800"/>
            <a:ext cx="38671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mso5B96A"/>
          <p:cNvPicPr>
            <a:picLocks noChangeAspect="1" noChangeArrowheads="1"/>
          </p:cNvPicPr>
          <p:nvPr/>
        </p:nvPicPr>
        <p:blipFill>
          <a:blip r:embed="rId4">
            <a:lum bright="6000"/>
            <a:extLst>
              <a:ext uri="{28A0092B-C50C-407E-A947-70E740481C1C}">
                <a14:useLocalDpi xmlns:a14="http://schemas.microsoft.com/office/drawing/2010/main" val="0"/>
              </a:ext>
            </a:extLst>
          </a:blip>
          <a:srcRect l="3999" r="10001" b="8124"/>
          <a:stretch>
            <a:fillRect/>
          </a:stretch>
        </p:blipFill>
        <p:spPr bwMode="auto">
          <a:xfrm>
            <a:off x="4724400" y="1828800"/>
            <a:ext cx="37211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762000" y="48768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atin typeface="Calibri" pitchFamily="34" charset="0"/>
              </a:rPr>
              <a:t>No insulin (key) means that sugar cannot enter the cell.</a:t>
            </a:r>
          </a:p>
        </p:txBody>
      </p:sp>
      <p:sp>
        <p:nvSpPr>
          <p:cNvPr id="16390" name="Text Box 6"/>
          <p:cNvSpPr txBox="1">
            <a:spLocks noChangeArrowheads="1"/>
          </p:cNvSpPr>
          <p:nvPr/>
        </p:nvSpPr>
        <p:spPr bwMode="auto">
          <a:xfrm>
            <a:off x="4800600" y="4876800"/>
            <a:ext cx="3810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atin typeface="Calibri" pitchFamily="34" charset="0"/>
              </a:rPr>
              <a:t>Insulin (key) cannot unlock the cell door.  Insulin resistance or inability of body to use insulin</a:t>
            </a:r>
            <a:r>
              <a:rPr lang="en-US">
                <a:solidFill>
                  <a:schemeClr val="bg1"/>
                </a:solidFill>
                <a:latin typeface="Calibri" pitchFamily="34" charset="0"/>
              </a:rPr>
              <a:t>.</a:t>
            </a:r>
          </a:p>
        </p:txBody>
      </p:sp>
    </p:spTree>
    <p:extLst>
      <p:ext uri="{BB962C8B-B14F-4D97-AF65-F5344CB8AC3E}">
        <p14:creationId xmlns:p14="http://schemas.microsoft.com/office/powerpoint/2010/main" val="1525527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fa-IR" dirty="0" smtClean="0">
                <a:solidFill>
                  <a:srgbClr val="00B050"/>
                </a:solidFill>
                <a:cs typeface="B Nazanin" pitchFamily="2" charset="-78"/>
              </a:rPr>
              <a:t>دیابت نوع یک </a:t>
            </a:r>
            <a:endParaRPr lang="en-US" dirty="0" smtClean="0">
              <a:solidFill>
                <a:srgbClr val="00B050"/>
              </a:solidFill>
              <a:cs typeface="B Nazanin" pitchFamily="2" charset="-78"/>
            </a:endParaRPr>
          </a:p>
        </p:txBody>
      </p:sp>
      <p:sp>
        <p:nvSpPr>
          <p:cNvPr id="17411" name="Content Placeholder 2"/>
          <p:cNvSpPr>
            <a:spLocks noGrp="1"/>
          </p:cNvSpPr>
          <p:nvPr>
            <p:ph idx="1"/>
          </p:nvPr>
        </p:nvSpPr>
        <p:spPr/>
        <p:txBody>
          <a:bodyPr/>
          <a:lstStyle/>
          <a:p>
            <a:pPr algn="r" rtl="1"/>
            <a:r>
              <a:rPr lang="fa-IR" dirty="0" smtClean="0">
                <a:solidFill>
                  <a:srgbClr val="0070C0"/>
                </a:solidFill>
                <a:cs typeface="B Nazanin" pitchFamily="2" charset="-78"/>
              </a:rPr>
              <a:t>سلول های تولید کننده انسولین تخریب شده اند. </a:t>
            </a:r>
            <a:endParaRPr lang="en-US" dirty="0" smtClean="0">
              <a:solidFill>
                <a:srgbClr val="0070C0"/>
              </a:solidFill>
              <a:cs typeface="B Nazanin" pitchFamily="2" charset="-78"/>
            </a:endParaRPr>
          </a:p>
          <a:p>
            <a:pPr algn="r" rtl="1"/>
            <a:r>
              <a:rPr lang="fa-IR" dirty="0" smtClean="0">
                <a:solidFill>
                  <a:srgbClr val="0070C0"/>
                </a:solidFill>
                <a:cs typeface="B Nazanin" pitchFamily="2" charset="-78"/>
              </a:rPr>
              <a:t>جایگزینی روزانه سلول های انسولین ضروری است. </a:t>
            </a:r>
            <a:endParaRPr lang="en-US" dirty="0" smtClean="0">
              <a:solidFill>
                <a:srgbClr val="0070C0"/>
              </a:solidFill>
              <a:cs typeface="B Nazanin" pitchFamily="2" charset="-78"/>
            </a:endParaRPr>
          </a:p>
          <a:p>
            <a:pPr algn="r" rtl="1"/>
            <a:r>
              <a:rPr lang="fa-IR" dirty="0" smtClean="0">
                <a:solidFill>
                  <a:srgbClr val="0070C0"/>
                </a:solidFill>
                <a:cs typeface="B Nazanin" pitchFamily="2" charset="-78"/>
              </a:rPr>
              <a:t>سن شروع : معمولا در زمان کودکی و نوجوانی </a:t>
            </a:r>
            <a:endParaRPr lang="en-US" dirty="0" smtClean="0">
              <a:solidFill>
                <a:srgbClr val="0070C0"/>
              </a:solidFill>
              <a:cs typeface="B Nazanin" pitchFamily="2" charset="-78"/>
            </a:endParaRPr>
          </a:p>
          <a:p>
            <a:pPr algn="r" rtl="1"/>
            <a:r>
              <a:rPr lang="fa-IR" dirty="0" smtClean="0">
                <a:solidFill>
                  <a:srgbClr val="0070C0"/>
                </a:solidFill>
                <a:cs typeface="B Nazanin" pitchFamily="2" charset="-78"/>
              </a:rPr>
              <a:t>رایج ترین نوع دیابت در کودکان و نوجوانان است. </a:t>
            </a:r>
          </a:p>
          <a:p>
            <a:pPr algn="r" rtl="1"/>
            <a:r>
              <a:rPr lang="fa-IR" dirty="0" smtClean="0">
                <a:solidFill>
                  <a:srgbClr val="0070C0"/>
                </a:solidFill>
                <a:cs typeface="B Nazanin" pitchFamily="2" charset="-78"/>
              </a:rPr>
              <a:t>عوامل ژنتیکی همراه با عوامل محیطی در ایجاد آن نقش دارد. ژن مساعد کننده آن در کروموزوم 6 قرار دارد .</a:t>
            </a:r>
          </a:p>
          <a:p>
            <a:pPr algn="r" rtl="1"/>
            <a:r>
              <a:rPr lang="fa-IR" dirty="0" smtClean="0">
                <a:solidFill>
                  <a:srgbClr val="0070C0"/>
                </a:solidFill>
                <a:cs typeface="B Nazanin" pitchFamily="2" charset="-78"/>
              </a:rPr>
              <a:t>بیشتر موارد جدید آن در فصل بهار و پاییز دیده می شوند .</a:t>
            </a:r>
          </a:p>
        </p:txBody>
      </p:sp>
    </p:spTree>
    <p:extLst>
      <p:ext uri="{BB962C8B-B14F-4D97-AF65-F5344CB8AC3E}">
        <p14:creationId xmlns:p14="http://schemas.microsoft.com/office/powerpoint/2010/main" val="262949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algn="r" rtl="1"/>
            <a:r>
              <a:rPr lang="fa-IR" dirty="0" smtClean="0">
                <a:solidFill>
                  <a:srgbClr val="0070C0"/>
                </a:solidFill>
                <a:cs typeface="B Nazanin" pitchFamily="2" charset="-78"/>
              </a:rPr>
              <a:t>شیوع آن در همه گیری ویروس های کوکساکی ، اوریون ، هپاتیت  ،سرخجه و منونوکلئوز عفونی گزارش شده است .</a:t>
            </a:r>
          </a:p>
          <a:p>
            <a:pPr algn="r" rtl="1"/>
            <a:r>
              <a:rPr lang="fa-IR" dirty="0" smtClean="0">
                <a:solidFill>
                  <a:srgbClr val="0070C0"/>
                </a:solidFill>
                <a:cs typeface="B Nazanin" pitchFamily="2" charset="-78"/>
              </a:rPr>
              <a:t>عامل موثر در بیماری زایی دیابت نوع 1 را پادتن هایی از نوع ایمونوگلوبولین علیه جزایر لانگرهانس می دانند.</a:t>
            </a:r>
          </a:p>
          <a:p>
            <a:pPr algn="r" rtl="1"/>
            <a:r>
              <a:rPr lang="fa-IR" dirty="0" smtClean="0">
                <a:solidFill>
                  <a:srgbClr val="0070C0"/>
                </a:solidFill>
                <a:cs typeface="B Nazanin" pitchFamily="2" charset="-78"/>
              </a:rPr>
              <a:t>در ساکنان کشورهای ژاپن ، چین ، فیلیپین و نیز هندی های آسیایی  ،سرخ پوستان آمریکایی ،سیاهان آفریقایی و اسکیموها نادر و در سفید پوستان شایع تر است .</a:t>
            </a:r>
          </a:p>
          <a:p>
            <a:pPr algn="r" rtl="1">
              <a:buFontTx/>
              <a:buNone/>
            </a:pPr>
            <a:endParaRPr lang="en-US" dirty="0" smtClean="0">
              <a:solidFill>
                <a:srgbClr val="0070C0"/>
              </a:solidFill>
              <a:cs typeface="B Nazanin" pitchFamily="2" charset="-78"/>
            </a:endParaRPr>
          </a:p>
          <a:p>
            <a:pPr algn="r" rtl="1"/>
            <a:endParaRPr lang="en-US" dirty="0" smtClean="0">
              <a:solidFill>
                <a:srgbClr val="0070C0"/>
              </a:solidFill>
              <a:cs typeface="B Nazanin" pitchFamily="2" charset="-78"/>
            </a:endParaRPr>
          </a:p>
        </p:txBody>
      </p:sp>
    </p:spTree>
    <p:extLst>
      <p:ext uri="{BB962C8B-B14F-4D97-AF65-F5344CB8AC3E}">
        <p14:creationId xmlns:p14="http://schemas.microsoft.com/office/powerpoint/2010/main" val="1969522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381000"/>
            <a:ext cx="4419600" cy="990600"/>
          </a:xfrm>
        </p:spPr>
        <p:txBody>
          <a:bodyPr/>
          <a:lstStyle/>
          <a:p>
            <a:r>
              <a:rPr lang="fa-IR" dirty="0" smtClean="0">
                <a:solidFill>
                  <a:srgbClr val="00B050"/>
                </a:solidFill>
                <a:cs typeface="B Nazanin" pitchFamily="2" charset="-78"/>
              </a:rPr>
              <a:t>دیابت نوع دو </a:t>
            </a:r>
            <a:endParaRPr lang="en-US" dirty="0" smtClean="0">
              <a:solidFill>
                <a:srgbClr val="00B050"/>
              </a:solidFill>
              <a:cs typeface="B Nazanin" pitchFamily="2" charset="-78"/>
            </a:endParaRPr>
          </a:p>
        </p:txBody>
      </p:sp>
      <p:sp>
        <p:nvSpPr>
          <p:cNvPr id="19459" name="Content Placeholder 2"/>
          <p:cNvSpPr>
            <a:spLocks noGrp="1"/>
          </p:cNvSpPr>
          <p:nvPr>
            <p:ph idx="1"/>
          </p:nvPr>
        </p:nvSpPr>
        <p:spPr>
          <a:xfrm>
            <a:off x="533400" y="1676400"/>
            <a:ext cx="8001000" cy="4724400"/>
          </a:xfrm>
        </p:spPr>
        <p:txBody>
          <a:bodyPr>
            <a:noAutofit/>
          </a:bodyPr>
          <a:lstStyle/>
          <a:p>
            <a:pPr algn="r" rtl="1"/>
            <a:r>
              <a:rPr lang="fa-IR" sz="1800" b="1" dirty="0" smtClean="0">
                <a:solidFill>
                  <a:srgbClr val="0070C0"/>
                </a:solidFill>
                <a:cs typeface="B Nazanin" pitchFamily="2" charset="-78"/>
              </a:rPr>
              <a:t>شایع ترین نوع دیابت است .</a:t>
            </a:r>
          </a:p>
          <a:p>
            <a:pPr algn="r" rtl="1"/>
            <a:r>
              <a:rPr lang="fa-IR" sz="1800" b="1" dirty="0" smtClean="0">
                <a:solidFill>
                  <a:srgbClr val="0070C0"/>
                </a:solidFill>
                <a:cs typeface="B Nazanin" pitchFamily="2" charset="-78"/>
              </a:rPr>
              <a:t>در سنین بالا و به صورت آهسته و تدریجی ایجاد می شود .</a:t>
            </a:r>
          </a:p>
          <a:p>
            <a:pPr algn="r" rtl="1"/>
            <a:r>
              <a:rPr lang="fa-IR" sz="1800" b="1" dirty="0" smtClean="0">
                <a:solidFill>
                  <a:srgbClr val="0070C0"/>
                </a:solidFill>
                <a:cs typeface="B Nazanin" pitchFamily="2" charset="-78"/>
              </a:rPr>
              <a:t>در ایجاد آن عوامل ژنتیکی و محیطی دخالت دارند .</a:t>
            </a:r>
          </a:p>
          <a:p>
            <a:pPr algn="r" rtl="1"/>
            <a:r>
              <a:rPr lang="fa-IR" sz="1800" b="1" dirty="0" smtClean="0">
                <a:solidFill>
                  <a:srgbClr val="0070C0"/>
                </a:solidFill>
                <a:cs typeface="B Nazanin" pitchFamily="2" charset="-78"/>
              </a:rPr>
              <a:t> عامل ژنتیک در دیابت نوع 2 قوی تر از نوع 1 عمل می کند . </a:t>
            </a:r>
            <a:endParaRPr lang="fa-IR" sz="1800" b="1" dirty="0" smtClean="0">
              <a:solidFill>
                <a:srgbClr val="0070C0"/>
              </a:solidFill>
              <a:cs typeface="B Nazanin" pitchFamily="2" charset="-78"/>
            </a:endParaRPr>
          </a:p>
          <a:p>
            <a:pPr lvl="0" algn="just" rtl="1">
              <a:lnSpc>
                <a:spcPct val="160000"/>
              </a:lnSpc>
              <a:buClr>
                <a:srgbClr val="94C600"/>
              </a:buClr>
            </a:pPr>
            <a:r>
              <a:rPr lang="fa-IR" sz="1800" dirty="0" smtClean="0">
                <a:solidFill>
                  <a:srgbClr val="0070C0"/>
                </a:solidFill>
                <a:cs typeface="B Nazanin" pitchFamily="2" charset="-78"/>
              </a:rPr>
              <a:t>سایر عوامل ایجاد کننده :</a:t>
            </a:r>
            <a:endParaRPr lang="fa-IR" sz="1800" dirty="0">
              <a:solidFill>
                <a:srgbClr val="0070C0"/>
              </a:solidFill>
              <a:cs typeface="B Nazanin" pitchFamily="2" charset="-78"/>
            </a:endParaRPr>
          </a:p>
          <a:p>
            <a:pPr marL="1314450" lvl="0" indent="61913" algn="just" rtl="1">
              <a:lnSpc>
                <a:spcPct val="160000"/>
              </a:lnSpc>
              <a:buClr>
                <a:srgbClr val="94C600"/>
              </a:buClr>
            </a:pPr>
            <a:r>
              <a:rPr lang="fa-IR" altLang="en-US" sz="1800" dirty="0" smtClean="0">
                <a:solidFill>
                  <a:srgbClr val="0070C0"/>
                </a:solidFill>
                <a:cs typeface="B Nazanin" pitchFamily="2" charset="-78"/>
              </a:rPr>
              <a:t>اضافه </a:t>
            </a:r>
            <a:r>
              <a:rPr lang="fa-IR" altLang="en-US" sz="1800" dirty="0">
                <a:solidFill>
                  <a:srgbClr val="0070C0"/>
                </a:solidFill>
                <a:cs typeface="B Nazanin" pitchFamily="2" charset="-78"/>
              </a:rPr>
              <a:t>وزن یا چاقی و چاقی شکمی </a:t>
            </a:r>
          </a:p>
          <a:p>
            <a:pPr marL="1260475" lvl="0" indent="53975" algn="just" rtl="1">
              <a:lnSpc>
                <a:spcPct val="160000"/>
              </a:lnSpc>
              <a:buClr>
                <a:srgbClr val="94C600"/>
              </a:buClr>
            </a:pPr>
            <a:r>
              <a:rPr lang="fa-IR" altLang="en-US" sz="1800" dirty="0">
                <a:solidFill>
                  <a:srgbClr val="0070C0"/>
                </a:solidFill>
                <a:cs typeface="B Nazanin" pitchFamily="2" charset="-78"/>
              </a:rPr>
              <a:t>سابقه ابتلا به دیابت در پدر ، مادر ، خواهر و برادر</a:t>
            </a:r>
          </a:p>
          <a:p>
            <a:pPr marL="1260475" lvl="0" indent="53975" algn="just" rtl="1">
              <a:lnSpc>
                <a:spcPct val="160000"/>
              </a:lnSpc>
              <a:buClr>
                <a:srgbClr val="94C600"/>
              </a:buClr>
            </a:pPr>
            <a:r>
              <a:rPr lang="fa-IR" altLang="en-US" sz="1800" dirty="0">
                <a:solidFill>
                  <a:srgbClr val="0070C0"/>
                </a:solidFill>
                <a:cs typeface="B Nazanin" pitchFamily="2" charset="-78"/>
              </a:rPr>
              <a:t>افراد دارای فشار خون 140/90 و بالاتر</a:t>
            </a:r>
          </a:p>
          <a:p>
            <a:pPr marL="1260475" lvl="0" indent="53975" algn="just" rtl="1">
              <a:lnSpc>
                <a:spcPct val="160000"/>
              </a:lnSpc>
              <a:buClr>
                <a:srgbClr val="94C600"/>
              </a:buClr>
            </a:pPr>
            <a:r>
              <a:rPr lang="fa-IR" altLang="en-US" sz="1800" dirty="0">
                <a:solidFill>
                  <a:srgbClr val="0070C0"/>
                </a:solidFill>
                <a:cs typeface="B Nazanin" pitchFamily="2" charset="-78"/>
              </a:rPr>
              <a:t>افراد مبتلا به اختلال چربی خون </a:t>
            </a:r>
          </a:p>
          <a:p>
            <a:pPr marL="1260475" lvl="0" indent="53975" algn="r" rtl="1">
              <a:lnSpc>
                <a:spcPct val="150000"/>
              </a:lnSpc>
              <a:buClr>
                <a:srgbClr val="94C600"/>
              </a:buClr>
            </a:pPr>
            <a:r>
              <a:rPr lang="fa-IR" altLang="en-US" sz="1800" dirty="0">
                <a:solidFill>
                  <a:srgbClr val="0070C0"/>
                </a:solidFill>
                <a:cs typeface="B Nazanin" pitchFamily="2" charset="-78"/>
              </a:rPr>
              <a:t>سابقه مصرف سیگار و دخانیات</a:t>
            </a:r>
          </a:p>
          <a:p>
            <a:pPr marL="1260475" lvl="0" indent="53975" algn="r" rtl="1">
              <a:lnSpc>
                <a:spcPct val="150000"/>
              </a:lnSpc>
              <a:buClr>
                <a:srgbClr val="94C600"/>
              </a:buClr>
            </a:pPr>
            <a:r>
              <a:rPr lang="fa-IR" altLang="en-US" sz="1800" dirty="0">
                <a:solidFill>
                  <a:srgbClr val="0070C0"/>
                </a:solidFill>
                <a:cs typeface="B Nazanin" pitchFamily="2" charset="-78"/>
              </a:rPr>
              <a:t>فعالیت بدنی ناکافی</a:t>
            </a:r>
          </a:p>
          <a:p>
            <a:pPr lvl="0" algn="just" rtl="1">
              <a:lnSpc>
                <a:spcPct val="160000"/>
              </a:lnSpc>
              <a:buClr>
                <a:srgbClr val="94C600"/>
              </a:buClr>
            </a:pPr>
            <a:endParaRPr lang="fa-IR" altLang="en-US" sz="1800" dirty="0">
              <a:solidFill>
                <a:srgbClr val="0070C0"/>
              </a:solidFill>
              <a:cs typeface="B Nazanin" pitchFamily="2" charset="-78"/>
            </a:endParaRPr>
          </a:p>
          <a:p>
            <a:pPr algn="r" rtl="1"/>
            <a:endParaRPr lang="fa-IR" sz="1800" dirty="0" smtClean="0">
              <a:solidFill>
                <a:srgbClr val="0070C0"/>
              </a:solidFill>
              <a:cs typeface="B Nazanin" pitchFamily="2" charset="-78"/>
            </a:endParaRPr>
          </a:p>
          <a:p>
            <a:pPr algn="r" rtl="1">
              <a:buFontTx/>
              <a:buNone/>
            </a:pPr>
            <a:r>
              <a:rPr lang="fa-IR" sz="1800" dirty="0" smtClean="0">
                <a:solidFill>
                  <a:srgbClr val="0070C0"/>
                </a:solidFill>
                <a:cs typeface="B Nazanin" pitchFamily="2" charset="-78"/>
              </a:rPr>
              <a:t>                  </a:t>
            </a:r>
            <a:endParaRPr lang="en-US" sz="1800" dirty="0" smtClean="0">
              <a:solidFill>
                <a:srgbClr val="0070C0"/>
              </a:solidFill>
              <a:cs typeface="B Nazanin" pitchFamily="2" charset="-78"/>
            </a:endParaRPr>
          </a:p>
        </p:txBody>
      </p:sp>
    </p:spTree>
    <p:extLst>
      <p:ext uri="{BB962C8B-B14F-4D97-AF65-F5344CB8AC3E}">
        <p14:creationId xmlns:p14="http://schemas.microsoft.com/office/powerpoint/2010/main" val="2649375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04813"/>
            <a:ext cx="5843588" cy="863600"/>
          </a:xfrm>
        </p:spPr>
        <p:txBody>
          <a:bodyPr>
            <a:normAutofit fontScale="90000"/>
          </a:bodyPr>
          <a:lstStyle/>
          <a:p>
            <a:pPr algn="r" rtl="1"/>
            <a:r>
              <a:rPr lang="fa-IR" sz="2800" b="1" dirty="0" smtClean="0">
                <a:solidFill>
                  <a:srgbClr val="00B050"/>
                </a:solidFill>
                <a:cs typeface="B Nazanin" pitchFamily="2" charset="-78"/>
              </a:rPr>
              <a:t>به علاوه در خانم ها موارد زیر نیز مد نظر قرار گیرد:</a:t>
            </a:r>
            <a:endParaRPr lang="en-US" sz="2800" b="1" dirty="0" smtClean="0">
              <a:solidFill>
                <a:srgbClr val="00B050"/>
              </a:solidFill>
              <a:cs typeface="B Nazanin" pitchFamily="2" charset="-78"/>
            </a:endParaRPr>
          </a:p>
        </p:txBody>
      </p:sp>
      <p:sp>
        <p:nvSpPr>
          <p:cNvPr id="3" name="Content Placeholder 2"/>
          <p:cNvSpPr>
            <a:spLocks noGrp="1"/>
          </p:cNvSpPr>
          <p:nvPr>
            <p:ph idx="1"/>
          </p:nvPr>
        </p:nvSpPr>
        <p:spPr>
          <a:xfrm>
            <a:off x="685800" y="1600200"/>
            <a:ext cx="7772400" cy="2286000"/>
          </a:xfrm>
        </p:spPr>
        <p:txBody>
          <a:bodyPr/>
          <a:lstStyle/>
          <a:p>
            <a:pPr algn="just" rtl="1">
              <a:lnSpc>
                <a:spcPct val="160000"/>
              </a:lnSpc>
            </a:pPr>
            <a:r>
              <a:rPr lang="fa-IR" sz="2400" dirty="0" smtClean="0">
                <a:solidFill>
                  <a:srgbClr val="0070C0"/>
                </a:solidFill>
                <a:cs typeface="B Nazanin" pitchFamily="2" charset="-78"/>
              </a:rPr>
              <a:t>سابقه دیابت بارداری</a:t>
            </a:r>
          </a:p>
          <a:p>
            <a:pPr algn="just" rtl="1">
              <a:lnSpc>
                <a:spcPct val="160000"/>
              </a:lnSpc>
            </a:pPr>
            <a:r>
              <a:rPr lang="fa-IR" sz="2400" dirty="0" smtClean="0">
                <a:solidFill>
                  <a:srgbClr val="0070C0"/>
                </a:solidFill>
                <a:cs typeface="B Nazanin" pitchFamily="2" charset="-78"/>
              </a:rPr>
              <a:t>سابقه دو بار سقط بدون علت </a:t>
            </a:r>
          </a:p>
          <a:p>
            <a:pPr algn="just" rtl="1">
              <a:lnSpc>
                <a:spcPct val="160000"/>
              </a:lnSpc>
            </a:pPr>
            <a:r>
              <a:rPr lang="fa-IR" sz="2400" dirty="0" smtClean="0">
                <a:solidFill>
                  <a:srgbClr val="0070C0"/>
                </a:solidFill>
                <a:cs typeface="B Nazanin" pitchFamily="2" charset="-78"/>
              </a:rPr>
              <a:t>سابقه تولد نوزاد با وزن بیش از 4 کیلوگرم </a:t>
            </a:r>
          </a:p>
        </p:txBody>
      </p:sp>
      <p:sp>
        <p:nvSpPr>
          <p:cNvPr id="4" name="Rectangle 3"/>
          <p:cNvSpPr/>
          <p:nvPr/>
        </p:nvSpPr>
        <p:spPr>
          <a:xfrm>
            <a:off x="762000" y="3973513"/>
            <a:ext cx="7696200" cy="127476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rtl="1">
              <a:lnSpc>
                <a:spcPct val="160000"/>
              </a:lnSpc>
              <a:buFont typeface="Arial" charset="0"/>
              <a:buNone/>
              <a:defRPr/>
            </a:pPr>
            <a:r>
              <a:rPr lang="fa-IR" sz="2400" dirty="0">
                <a:solidFill>
                  <a:srgbClr val="FF0000"/>
                </a:solidFill>
                <a:cs typeface="B Koodak" panose="00000700000000000000" pitchFamily="2" charset="-78"/>
              </a:rPr>
              <a:t>توجه :  </a:t>
            </a:r>
            <a:r>
              <a:rPr lang="fa-IR" sz="2400" dirty="0">
                <a:cs typeface="B Koodak" panose="00000700000000000000" pitchFamily="2" charset="-78"/>
              </a:rPr>
              <a:t>علائم كلاسیك (پر نوشي ،پر خوري و پر ادراري )در ديابت نوع 2شیوع زيادي ندارد و شاخص خوبي براي تشخیص ديابت نیست.</a:t>
            </a:r>
          </a:p>
        </p:txBody>
      </p:sp>
    </p:spTree>
    <p:extLst>
      <p:ext uri="{BB962C8B-B14F-4D97-AF65-F5344CB8AC3E}">
        <p14:creationId xmlns:p14="http://schemas.microsoft.com/office/powerpoint/2010/main" val="1009658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a-IR" altLang="en-US" smtClean="0">
                <a:cs typeface="B Koodak" pitchFamily="2" charset="-78"/>
              </a:rPr>
              <a:t>نکته </a:t>
            </a:r>
            <a:endParaRPr lang="en-US" altLang="en-US" smtClean="0"/>
          </a:p>
        </p:txBody>
      </p:sp>
      <p:sp>
        <p:nvSpPr>
          <p:cNvPr id="22531" name="Content Placeholder 2"/>
          <p:cNvSpPr>
            <a:spLocks noGrp="1"/>
          </p:cNvSpPr>
          <p:nvPr>
            <p:ph idx="1"/>
          </p:nvPr>
        </p:nvSpPr>
        <p:spPr>
          <a:xfrm>
            <a:off x="762000" y="1600200"/>
            <a:ext cx="7620000" cy="4525963"/>
          </a:xfrm>
        </p:spPr>
        <p:txBody>
          <a:bodyPr/>
          <a:lstStyle/>
          <a:p>
            <a:pPr algn="r" rtl="1">
              <a:buFontTx/>
              <a:buNone/>
            </a:pPr>
            <a:endParaRPr lang="fa-IR" altLang="en-US" b="1" dirty="0" smtClean="0">
              <a:cs typeface="B Koodak" pitchFamily="2" charset="-78"/>
            </a:endParaRPr>
          </a:p>
          <a:p>
            <a:pPr algn="just" rtl="1">
              <a:buFontTx/>
              <a:buNone/>
            </a:pPr>
            <a:endParaRPr lang="fa-IR" altLang="en-US" b="1" dirty="0" smtClean="0">
              <a:cs typeface="B Koodak" pitchFamily="2" charset="-78"/>
            </a:endParaRPr>
          </a:p>
          <a:p>
            <a:pPr marL="53975" indent="15875" algn="r" rtl="1">
              <a:buFontTx/>
              <a:buNone/>
            </a:pPr>
            <a:r>
              <a:rPr lang="fa-IR" altLang="en-US" b="1" dirty="0" smtClean="0">
                <a:solidFill>
                  <a:srgbClr val="0070C0"/>
                </a:solidFill>
                <a:cs typeface="B Nazanin" pitchFamily="2" charset="-78"/>
              </a:rPr>
              <a:t>کلیه </a:t>
            </a:r>
            <a:r>
              <a:rPr lang="fa-IR" altLang="en-US" b="1" dirty="0" smtClean="0">
                <a:solidFill>
                  <a:srgbClr val="0070C0"/>
                </a:solidFill>
                <a:cs typeface="B Nazanin" pitchFamily="2" charset="-78"/>
              </a:rPr>
              <a:t>افرادی که یکی از موارد فوق را داشته باشند به عنوان در معرض خطر شناسایی شده و می بایست جهت انجام آزمایش قند خون ناشتا به پزشک  </a:t>
            </a:r>
            <a:r>
              <a:rPr lang="fa-IR" altLang="en-US" b="1" dirty="0" smtClean="0">
                <a:solidFill>
                  <a:srgbClr val="FF0000"/>
                </a:solidFill>
                <a:cs typeface="B Nazanin" pitchFamily="2" charset="-78"/>
              </a:rPr>
              <a:t>ارجاع غیرفوری </a:t>
            </a:r>
            <a:r>
              <a:rPr lang="fa-IR" altLang="en-US" b="1" dirty="0" smtClean="0">
                <a:solidFill>
                  <a:srgbClr val="0070C0"/>
                </a:solidFill>
                <a:cs typeface="B Nazanin" pitchFamily="2" charset="-78"/>
              </a:rPr>
              <a:t>شوند.</a:t>
            </a:r>
            <a:endParaRPr lang="en-US" altLang="en-US" b="1" dirty="0" smtClean="0">
              <a:solidFill>
                <a:srgbClr val="0070C0"/>
              </a:solidFill>
              <a:cs typeface="B Nazanin" pitchFamily="2" charset="-78"/>
            </a:endParaRPr>
          </a:p>
        </p:txBody>
      </p:sp>
    </p:spTree>
    <p:extLst>
      <p:ext uri="{BB962C8B-B14F-4D97-AF65-F5344CB8AC3E}">
        <p14:creationId xmlns:p14="http://schemas.microsoft.com/office/powerpoint/2010/main" val="240483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67195064"/>
              </p:ext>
            </p:extLst>
          </p:nvPr>
        </p:nvGraphicFramePr>
        <p:xfrm>
          <a:off x="685800" y="685800"/>
          <a:ext cx="8077200" cy="5363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230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ms-MY" smtClean="0"/>
          </a:p>
        </p:txBody>
      </p:sp>
      <p:sp>
        <p:nvSpPr>
          <p:cNvPr id="17411" name="Text Placeholder 2"/>
          <p:cNvSpPr>
            <a:spLocks noGrp="1"/>
          </p:cNvSpPr>
          <p:nvPr>
            <p:ph type="body" sz="half" idx="1"/>
          </p:nvPr>
        </p:nvSpPr>
        <p:spPr>
          <a:xfrm>
            <a:off x="457200" y="1600200"/>
            <a:ext cx="8186738" cy="4525963"/>
          </a:xfrm>
        </p:spPr>
        <p:txBody>
          <a:bodyPr/>
          <a:lstStyle/>
          <a:p>
            <a:pPr eaLnBrk="1" hangingPunct="1"/>
            <a:endParaRPr lang="ms-MY"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l="27657" t="12500" r="18906" b="5833"/>
          <a:stretch>
            <a:fillRect/>
          </a:stretch>
        </p:blipFill>
        <p:spPr bwMode="auto">
          <a:xfrm>
            <a:off x="381000" y="-9248"/>
            <a:ext cx="838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548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43490" y="304800"/>
            <a:ext cx="7024744" cy="838200"/>
          </a:xfrm>
        </p:spPr>
        <p:txBody>
          <a:bodyPr/>
          <a:lstStyle/>
          <a:p>
            <a:r>
              <a:rPr lang="fa-IR" dirty="0" smtClean="0">
                <a:solidFill>
                  <a:srgbClr val="00B050"/>
                </a:solidFill>
                <a:cs typeface="B Nazanin" pitchFamily="2" charset="-78"/>
              </a:rPr>
              <a:t>طبقه بندی دیابت</a:t>
            </a:r>
            <a:endParaRPr lang="en-US" dirty="0" smtClean="0">
              <a:solidFill>
                <a:srgbClr val="00B050"/>
              </a:solidFill>
              <a:cs typeface="B Nazanin" pitchFamily="2" charset="-78"/>
            </a:endParaRPr>
          </a:p>
        </p:txBody>
      </p:sp>
      <p:sp>
        <p:nvSpPr>
          <p:cNvPr id="3" name="Content Placeholder 2"/>
          <p:cNvSpPr>
            <a:spLocks noGrp="1"/>
          </p:cNvSpPr>
          <p:nvPr>
            <p:ph idx="1"/>
          </p:nvPr>
        </p:nvSpPr>
        <p:spPr>
          <a:xfrm>
            <a:off x="533400" y="1143000"/>
            <a:ext cx="7924800" cy="5105400"/>
          </a:xfrm>
        </p:spPr>
        <p:txBody>
          <a:bodyPr>
            <a:normAutofit/>
          </a:bodyPr>
          <a:lstStyle/>
          <a:p>
            <a:pPr marL="514350" indent="-514350" algn="just" rtl="1">
              <a:buFontTx/>
              <a:buAutoNum type="arabicPeriod"/>
              <a:defRPr/>
            </a:pPr>
            <a:r>
              <a:rPr lang="fa-IR" sz="2800" dirty="0" smtClean="0">
                <a:solidFill>
                  <a:schemeClr val="tx1"/>
                </a:solidFill>
                <a:cs typeface="B Nazanin" pitchFamily="2" charset="-78"/>
              </a:rPr>
              <a:t>سالم: در صورتی که فرد قند خون ناشتای </a:t>
            </a:r>
            <a:r>
              <a:rPr lang="fa-IR" sz="2800" dirty="0" smtClean="0">
                <a:solidFill>
                  <a:srgbClr val="FF0000"/>
                </a:solidFill>
                <a:cs typeface="B Nazanin" pitchFamily="2" charset="-78"/>
              </a:rPr>
              <a:t>کمتر از100</a:t>
            </a:r>
            <a:r>
              <a:rPr lang="fa-IR" sz="2800" dirty="0" smtClean="0">
                <a:solidFill>
                  <a:schemeClr val="tx1"/>
                </a:solidFill>
                <a:cs typeface="B Nazanin" pitchFamily="2" charset="-78"/>
              </a:rPr>
              <a:t>داشته باشد. باید</a:t>
            </a:r>
            <a:r>
              <a:rPr lang="fa-IR" sz="2800" dirty="0" smtClean="0">
                <a:solidFill>
                  <a:srgbClr val="FF0000"/>
                </a:solidFill>
                <a:cs typeface="B Nazanin" pitchFamily="2" charset="-78"/>
              </a:rPr>
              <a:t> سه سال بعد </a:t>
            </a:r>
            <a:r>
              <a:rPr lang="fa-IR" sz="2800" dirty="0" smtClean="0">
                <a:solidFill>
                  <a:schemeClr val="tx1"/>
                </a:solidFill>
                <a:cs typeface="B Nazanin" pitchFamily="2" charset="-78"/>
              </a:rPr>
              <a:t>مجدد مورد بررسی قرار گیرد. </a:t>
            </a:r>
          </a:p>
          <a:p>
            <a:pPr marL="514350" indent="-514350" algn="just" rtl="1">
              <a:buFontTx/>
              <a:buAutoNum type="arabicPeriod"/>
              <a:defRPr/>
            </a:pPr>
            <a:r>
              <a:rPr lang="fa-IR" sz="2800" dirty="0" smtClean="0">
                <a:solidFill>
                  <a:schemeClr val="tx1"/>
                </a:solidFill>
                <a:cs typeface="B Nazanin" pitchFamily="2" charset="-78"/>
              </a:rPr>
              <a:t>اختلال قند خون ناشتا ( پره دیابتیک ) : در صورتی که فرد قند خون ناشتای </a:t>
            </a:r>
            <a:r>
              <a:rPr lang="fa-IR" sz="2800" dirty="0" smtClean="0">
                <a:solidFill>
                  <a:srgbClr val="FF0000"/>
                </a:solidFill>
                <a:cs typeface="B Nazanin" pitchFamily="2" charset="-78"/>
              </a:rPr>
              <a:t>مساوی یا بیشتر 100و کمتر از 126</a:t>
            </a:r>
            <a:r>
              <a:rPr lang="fa-IR" sz="2800" dirty="0" smtClean="0">
                <a:solidFill>
                  <a:schemeClr val="tx1"/>
                </a:solidFill>
                <a:cs typeface="B Nazanin" pitchFamily="2" charset="-78"/>
              </a:rPr>
              <a:t>داشته باشد.آموزش اصلاح سبک زندگی </a:t>
            </a:r>
            <a:r>
              <a:rPr lang="fa-IR" sz="2800" dirty="0" smtClean="0">
                <a:solidFill>
                  <a:srgbClr val="FF0000"/>
                </a:solidFill>
                <a:cs typeface="B Nazanin" pitchFamily="2" charset="-78"/>
              </a:rPr>
              <a:t>6 ماه بعد </a:t>
            </a:r>
            <a:r>
              <a:rPr lang="fa-IR" sz="2800" dirty="0" smtClean="0">
                <a:solidFill>
                  <a:schemeClr val="tx1"/>
                </a:solidFill>
                <a:cs typeface="B Nazanin" pitchFamily="2" charset="-78"/>
              </a:rPr>
              <a:t>انجام گردد و </a:t>
            </a:r>
            <a:r>
              <a:rPr lang="fa-IR" sz="2800" dirty="0" smtClean="0">
                <a:solidFill>
                  <a:srgbClr val="FF0000"/>
                </a:solidFill>
                <a:cs typeface="B Nazanin" pitchFamily="2" charset="-78"/>
              </a:rPr>
              <a:t>یک سال </a:t>
            </a:r>
            <a:r>
              <a:rPr lang="fa-IR" sz="2800" dirty="0" smtClean="0">
                <a:solidFill>
                  <a:schemeClr val="tx1"/>
                </a:solidFill>
                <a:cs typeface="B Nazanin" pitchFamily="2" charset="-78"/>
              </a:rPr>
              <a:t>بعد مجدد فرد مورد بررسی قرار گیرد و آزمایش قند خون ناشتا تکرار گردد </a:t>
            </a:r>
            <a:r>
              <a:rPr lang="fa-IR" sz="2800" dirty="0" smtClean="0">
                <a:solidFill>
                  <a:srgbClr val="FF0000"/>
                </a:solidFill>
                <a:cs typeface="B Nazanin" pitchFamily="2" charset="-78"/>
              </a:rPr>
              <a:t>.</a:t>
            </a:r>
          </a:p>
          <a:p>
            <a:pPr marL="514350" indent="-514350" algn="just" rtl="1">
              <a:buFontTx/>
              <a:buAutoNum type="arabicPeriod"/>
              <a:defRPr/>
            </a:pPr>
            <a:r>
              <a:rPr lang="fa-IR" sz="2800" dirty="0" smtClean="0">
                <a:solidFill>
                  <a:schemeClr val="tx1"/>
                </a:solidFill>
                <a:cs typeface="B Nazanin" pitchFamily="2" charset="-78"/>
              </a:rPr>
              <a:t>دیابت: اگر دو نوبت قند خون ناشتا در فردی </a:t>
            </a:r>
            <a:r>
              <a:rPr lang="fa-IR" sz="2800" dirty="0" smtClean="0">
                <a:solidFill>
                  <a:srgbClr val="FF0000"/>
                </a:solidFill>
                <a:cs typeface="B Nazanin" pitchFamily="2" charset="-78"/>
              </a:rPr>
              <a:t>126 و بیشتر </a:t>
            </a:r>
            <a:r>
              <a:rPr lang="fa-IR" sz="2800" dirty="0" smtClean="0">
                <a:solidFill>
                  <a:schemeClr val="tx1"/>
                </a:solidFill>
                <a:cs typeface="B Nazanin" pitchFamily="2" charset="-78"/>
              </a:rPr>
              <a:t>باشد فرد مبتلا به دیابت می باشد.</a:t>
            </a:r>
          </a:p>
          <a:p>
            <a:pPr algn="r" rtl="1">
              <a:defRPr/>
            </a:pPr>
            <a:endParaRPr lang="en-US" sz="2800" dirty="0">
              <a:cs typeface="B Nazanin" pitchFamily="2" charset="-78"/>
            </a:endParaRPr>
          </a:p>
        </p:txBody>
      </p:sp>
    </p:spTree>
    <p:extLst>
      <p:ext uri="{BB962C8B-B14F-4D97-AF65-F5344CB8AC3E}">
        <p14:creationId xmlns:p14="http://schemas.microsoft.com/office/powerpoint/2010/main" val="584297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lgn="r" rtl="1"/>
            <a:r>
              <a:rPr lang="fa-IR" dirty="0" smtClean="0">
                <a:cs typeface="B Nazanin" pitchFamily="2" charset="-78"/>
              </a:rPr>
              <a:t>تشخیص نهایی فرد از نظر ابتلا به دیابت، به عهده پزشک (و مطابق دستورالعمل دیابت) می باشد. </a:t>
            </a:r>
          </a:p>
          <a:p>
            <a:pPr algn="r" rtl="1"/>
            <a:r>
              <a:rPr lang="fa-IR" dirty="0" smtClean="0">
                <a:cs typeface="B Nazanin" pitchFamily="2" charset="-78"/>
              </a:rPr>
              <a:t>فاصله مراقبت در بیماران مبتلا به دیابت: </a:t>
            </a:r>
          </a:p>
          <a:p>
            <a:pPr algn="r" rtl="1">
              <a:buFont typeface="Wingdings" pitchFamily="2" charset="2"/>
              <a:buChar char="ü"/>
            </a:pPr>
            <a:r>
              <a:rPr lang="fa-IR" dirty="0" smtClean="0">
                <a:cs typeface="B Nazanin" pitchFamily="2" charset="-78"/>
              </a:rPr>
              <a:t>مراقب سلامت:</a:t>
            </a:r>
            <a:r>
              <a:rPr lang="fa-IR" dirty="0" smtClean="0">
                <a:solidFill>
                  <a:srgbClr val="FF0000"/>
                </a:solidFill>
                <a:cs typeface="B Nazanin" pitchFamily="2" charset="-78"/>
              </a:rPr>
              <a:t>ماهیانه</a:t>
            </a:r>
          </a:p>
          <a:p>
            <a:pPr algn="r" rtl="1">
              <a:buFont typeface="Wingdings" pitchFamily="2" charset="2"/>
              <a:buChar char="ü"/>
            </a:pPr>
            <a:r>
              <a:rPr lang="fa-IR" dirty="0" smtClean="0">
                <a:cs typeface="B Nazanin" pitchFamily="2" charset="-78"/>
              </a:rPr>
              <a:t>پزشک: </a:t>
            </a:r>
            <a:r>
              <a:rPr lang="fa-IR" dirty="0" smtClean="0">
                <a:solidFill>
                  <a:srgbClr val="FF0000"/>
                </a:solidFill>
                <a:cs typeface="B Nazanin" pitchFamily="2" charset="-78"/>
              </a:rPr>
              <a:t>هر</a:t>
            </a:r>
            <a:r>
              <a:rPr lang="fa-IR" dirty="0" smtClean="0">
                <a:cs typeface="B Nazanin" pitchFamily="2" charset="-78"/>
              </a:rPr>
              <a:t> </a:t>
            </a:r>
            <a:r>
              <a:rPr lang="fa-IR" dirty="0" smtClean="0">
                <a:solidFill>
                  <a:srgbClr val="FF0000"/>
                </a:solidFill>
                <a:cs typeface="B Nazanin" pitchFamily="2" charset="-78"/>
              </a:rPr>
              <a:t>سه ماه </a:t>
            </a:r>
            <a:r>
              <a:rPr lang="fa-IR" dirty="0" smtClean="0">
                <a:cs typeface="B Nazanin" pitchFamily="2" charset="-78"/>
              </a:rPr>
              <a:t>یکبار</a:t>
            </a:r>
            <a:endParaRPr lang="en-US" dirty="0" smtClean="0">
              <a:cs typeface="B Nazanin" pitchFamily="2" charset="-78"/>
            </a:endParaRPr>
          </a:p>
          <a:p>
            <a:pPr algn="r" rtl="1"/>
            <a:endParaRPr lang="en-US" dirty="0" smtClean="0">
              <a:cs typeface="B Nazanin" pitchFamily="2" charset="-78"/>
            </a:endParaRPr>
          </a:p>
        </p:txBody>
      </p:sp>
    </p:spTree>
    <p:extLst>
      <p:ext uri="{BB962C8B-B14F-4D97-AF65-F5344CB8AC3E}">
        <p14:creationId xmlns:p14="http://schemas.microsoft.com/office/powerpoint/2010/main" val="1898676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549275"/>
            <a:ext cx="5910263" cy="719138"/>
          </a:xfrm>
        </p:spPr>
        <p:txBody>
          <a:bodyPr>
            <a:normAutofit fontScale="90000"/>
          </a:bodyPr>
          <a:lstStyle/>
          <a:p>
            <a:r>
              <a:rPr lang="fa-IR" altLang="en-US" sz="2800" b="1" dirty="0" smtClean="0">
                <a:solidFill>
                  <a:srgbClr val="00B050"/>
                </a:solidFill>
                <a:cs typeface="B Nazanin" pitchFamily="2" charset="-78"/>
              </a:rPr>
              <a:t>اصول درمانی و توصیه های پیشگیری و درمان دیابت</a:t>
            </a:r>
          </a:p>
        </p:txBody>
      </p:sp>
      <p:sp>
        <p:nvSpPr>
          <p:cNvPr id="5123" name="Content Placeholder 2"/>
          <p:cNvSpPr>
            <a:spLocks noGrp="1"/>
          </p:cNvSpPr>
          <p:nvPr>
            <p:ph idx="1"/>
          </p:nvPr>
        </p:nvSpPr>
        <p:spPr>
          <a:xfrm>
            <a:off x="838200" y="1524000"/>
            <a:ext cx="7467600" cy="4648200"/>
          </a:xfrm>
        </p:spPr>
        <p:txBody>
          <a:bodyPr>
            <a:normAutofit fontScale="92500"/>
          </a:bodyPr>
          <a:lstStyle/>
          <a:p>
            <a:pPr algn="just" rtl="1">
              <a:defRPr/>
            </a:pPr>
            <a:r>
              <a:rPr lang="fa-IR" altLang="en-US" sz="2800" dirty="0" smtClean="0">
                <a:solidFill>
                  <a:srgbClr val="002060"/>
                </a:solidFill>
                <a:cs typeface="B Nazanin" pitchFamily="2" charset="-78"/>
              </a:rPr>
              <a:t>کنترل دقیق قند خون، عدم مصرف دخانیات، کاهش چاقی، اصلاح تغذیه، کاهش وزن، انجام فعالیت بدنی مستمر، دارو درمانی</a:t>
            </a:r>
          </a:p>
          <a:p>
            <a:pPr algn="just" rtl="1">
              <a:defRPr/>
            </a:pPr>
            <a:r>
              <a:rPr lang="fa-IR" altLang="en-US" sz="2800" dirty="0" smtClean="0">
                <a:solidFill>
                  <a:srgbClr val="002060"/>
                </a:solidFill>
                <a:cs typeface="B Nazanin" pitchFamily="2" charset="-78"/>
              </a:rPr>
              <a:t>هدف از رژیم درمانی تمرکز روی کاهش مصرف نمک و چربی اشباع شده همراه با حفظ رژیم صحیح دیابت است.</a:t>
            </a:r>
          </a:p>
          <a:p>
            <a:pPr algn="just" rtl="1">
              <a:defRPr/>
            </a:pPr>
            <a:r>
              <a:rPr lang="fa-IR" altLang="en-US" sz="2800" dirty="0" smtClean="0">
                <a:solidFill>
                  <a:srgbClr val="002060"/>
                </a:solidFill>
                <a:cs typeface="B Nazanin" pitchFamily="2" charset="-78"/>
              </a:rPr>
              <a:t>افراد چاق باید با مصرف کالری کمتر، هم زمان با فعالیت بدنی مستمر و منظم به تدریج از وزن خود بکاهند.</a:t>
            </a:r>
          </a:p>
          <a:p>
            <a:pPr algn="just" rtl="1">
              <a:defRPr/>
            </a:pPr>
            <a:r>
              <a:rPr lang="fa-IR" altLang="en-US" sz="2800" dirty="0" smtClean="0">
                <a:solidFill>
                  <a:srgbClr val="002060"/>
                </a:solidFill>
                <a:cs typeface="B Nazanin" pitchFamily="2" charset="-78"/>
              </a:rPr>
              <a:t>مصرف الکل نه تنها حرام است بلکه باعث افزایش تری گلیسرید شده و مصرف زیاد آن باعث افزایش فشار خون می شود.</a:t>
            </a:r>
          </a:p>
          <a:p>
            <a:pPr algn="just" rtl="1">
              <a:defRPr/>
            </a:pPr>
            <a:r>
              <a:rPr lang="fa-IR" altLang="en-US" sz="2800" dirty="0" smtClean="0">
                <a:solidFill>
                  <a:srgbClr val="002060"/>
                </a:solidFill>
                <a:cs typeface="B Nazanin" pitchFamily="2" charset="-78"/>
              </a:rPr>
              <a:t>اقدامات فوق موجب کاهش مقاومت نسبت به انسولین نیز می شود.</a:t>
            </a:r>
          </a:p>
        </p:txBody>
      </p:sp>
    </p:spTree>
    <p:extLst>
      <p:ext uri="{BB962C8B-B14F-4D97-AF65-F5344CB8AC3E}">
        <p14:creationId xmlns:p14="http://schemas.microsoft.com/office/powerpoint/2010/main" val="25653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762000"/>
          </a:xfrm>
        </p:spPr>
        <p:txBody>
          <a:bodyPr>
            <a:normAutofit/>
          </a:bodyPr>
          <a:lstStyle/>
          <a:p>
            <a:r>
              <a:rPr lang="fa-IR" b="1" dirty="0">
                <a:solidFill>
                  <a:srgbClr val="00B050"/>
                </a:solidFill>
                <a:latin typeface="Calibri"/>
                <a:ea typeface="Calibri"/>
                <a:cs typeface="B Nazanin" pitchFamily="2" charset="-78"/>
              </a:rPr>
              <a:t>مصرف داروهای تجویز </a:t>
            </a:r>
            <a:r>
              <a:rPr lang="fa-IR" b="1" dirty="0" smtClean="0">
                <a:solidFill>
                  <a:srgbClr val="00B050"/>
                </a:solidFill>
                <a:latin typeface="Calibri"/>
                <a:ea typeface="Calibri"/>
                <a:cs typeface="B Nazanin" pitchFamily="2" charset="-78"/>
              </a:rPr>
              <a:t>شده</a:t>
            </a:r>
            <a:endParaRPr lang="en-US" dirty="0">
              <a:solidFill>
                <a:srgbClr val="00B050"/>
              </a:solidFill>
              <a:cs typeface="B Nazanin" pitchFamily="2" charset="-78"/>
            </a:endParaRPr>
          </a:p>
        </p:txBody>
      </p:sp>
      <p:sp>
        <p:nvSpPr>
          <p:cNvPr id="3" name="Content Placeholder 2"/>
          <p:cNvSpPr>
            <a:spLocks noGrp="1"/>
          </p:cNvSpPr>
          <p:nvPr>
            <p:ph idx="1"/>
          </p:nvPr>
        </p:nvSpPr>
        <p:spPr>
          <a:xfrm>
            <a:off x="457200" y="1219200"/>
            <a:ext cx="8229600" cy="5334000"/>
          </a:xfrm>
        </p:spPr>
        <p:txBody>
          <a:bodyPr>
            <a:noAutofit/>
          </a:bodyPr>
          <a:lstStyle/>
          <a:p>
            <a:pPr lvl="0" indent="-342900" algn="r" rtl="1">
              <a:spcBef>
                <a:spcPts val="0"/>
              </a:spcBef>
              <a:buFont typeface="Symbol"/>
              <a:buChar char=""/>
              <a:tabLst>
                <a:tab pos="269240" algn="l"/>
              </a:tabLst>
            </a:pPr>
            <a:r>
              <a:rPr lang="fa-IR" sz="2800" dirty="0" smtClean="0">
                <a:solidFill>
                  <a:srgbClr val="0070C0"/>
                </a:solidFill>
                <a:latin typeface="Times New Roman"/>
                <a:ea typeface="Times New Roman"/>
                <a:cs typeface="B Mitra"/>
              </a:rPr>
              <a:t>معمولاً </a:t>
            </a:r>
            <a:r>
              <a:rPr lang="fa-IR" sz="2800" dirty="0">
                <a:solidFill>
                  <a:srgbClr val="0070C0"/>
                </a:solidFill>
                <a:latin typeface="Times New Roman"/>
                <a:ea typeface="Times New Roman"/>
                <a:cs typeface="B Mitra"/>
              </a:rPr>
              <a:t>بیماران دیابتی از داروهای متعددی استفاده می کنند (انسولین، قرص های پایین آورنده قند خون، آسپیرین، داروهای تنظیم کننده فشار خون بالا و چربی های خون و .....) باید به بیماران نام داروهای مصرفی، مقدار مصرف، روش استفاده (پیش و یا پس از غذا میل شدن دارو)، علت مصرف، زمان مصرف، عوارض جانبی احتمالی، اقدام لازم در صورت فراموشی دارو و هر گونه توصیه مربوط به دارو را آموزش داد.</a:t>
            </a:r>
            <a:endParaRPr lang="en-US" sz="2800" dirty="0">
              <a:solidFill>
                <a:srgbClr val="0070C0"/>
              </a:solidFill>
              <a:latin typeface="Times New Roman"/>
              <a:ea typeface="Times New Roman"/>
            </a:endParaRPr>
          </a:p>
          <a:p>
            <a:pPr lvl="0" indent="-342900" algn="r" rtl="1">
              <a:spcBef>
                <a:spcPts val="0"/>
              </a:spcBef>
              <a:buFont typeface="Symbol"/>
              <a:buChar char=""/>
              <a:tabLst>
                <a:tab pos="269240" algn="l"/>
              </a:tabLst>
            </a:pPr>
            <a:r>
              <a:rPr lang="fa-IR" sz="2800" dirty="0">
                <a:solidFill>
                  <a:srgbClr val="0070C0"/>
                </a:solidFill>
                <a:latin typeface="Times New Roman"/>
                <a:ea typeface="Times New Roman"/>
                <a:cs typeface="B Mitra"/>
              </a:rPr>
              <a:t>بعضی از داروها با داروهای دیگر تداخل دارند. به بیمار توصیه کنید که اگر به پزشک دیگری مراجعه می کند حتماً لیست داروهای مصرفی خود را به وی نشان دهد تا از تجویز داروهایی که با هم تداخل دارند اجتناب شود. </a:t>
            </a:r>
            <a:endParaRPr lang="en-US" sz="2800" dirty="0">
              <a:solidFill>
                <a:srgbClr val="0070C0"/>
              </a:solidFill>
              <a:latin typeface="Times New Roman"/>
              <a:ea typeface="Times New Roman"/>
            </a:endParaRPr>
          </a:p>
          <a:p>
            <a:pPr lvl="0" indent="-342900" algn="r" rtl="1">
              <a:spcBef>
                <a:spcPts val="0"/>
              </a:spcBef>
              <a:buFont typeface="Symbol"/>
              <a:buChar char=""/>
              <a:tabLst>
                <a:tab pos="269240" algn="l"/>
              </a:tabLst>
            </a:pPr>
            <a:r>
              <a:rPr lang="fa-IR" sz="2800" dirty="0">
                <a:solidFill>
                  <a:srgbClr val="0070C0"/>
                </a:solidFill>
                <a:latin typeface="Times New Roman"/>
                <a:ea typeface="Times New Roman"/>
                <a:cs typeface="B Mitra"/>
              </a:rPr>
              <a:t>به سالمند یادآور شوید که بهترین نتیجه درمانی از مصرف قرص های خوراکی پایین آورنده قند خون، تنها هنگام انجام هم زمان تمرینات بدنی منظم و رعایت برنامه غذایی صحیح به دست می آید.</a:t>
            </a:r>
            <a:endParaRPr lang="en-US" sz="2800" dirty="0">
              <a:solidFill>
                <a:srgbClr val="0070C0"/>
              </a:solidFill>
              <a:latin typeface="Times New Roman"/>
              <a:ea typeface="Times New Roman"/>
            </a:endParaRPr>
          </a:p>
          <a:p>
            <a:endParaRPr lang="en-US" sz="2800" dirty="0">
              <a:solidFill>
                <a:srgbClr val="0070C0"/>
              </a:solidFill>
            </a:endParaRPr>
          </a:p>
        </p:txBody>
      </p:sp>
    </p:spTree>
    <p:extLst>
      <p:ext uri="{BB962C8B-B14F-4D97-AF65-F5344CB8AC3E}">
        <p14:creationId xmlns:p14="http://schemas.microsoft.com/office/powerpoint/2010/main" val="1632459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a:xfrm>
            <a:off x="1043492" y="1600200"/>
            <a:ext cx="7338508" cy="4724400"/>
          </a:xfrm>
        </p:spPr>
        <p:txBody>
          <a:bodyPr/>
          <a:lstStyle/>
          <a:p>
            <a:pPr algn="just" rtl="1"/>
            <a:r>
              <a:rPr lang="fa-IR" altLang="en-US" dirty="0" smtClean="0">
                <a:solidFill>
                  <a:srgbClr val="0070C0"/>
                </a:solidFill>
                <a:cs typeface="B Nazanin" pitchFamily="2" charset="-78"/>
              </a:rPr>
              <a:t>بررسی بیمار از نظر بیماري هاي همراه، تنظیم دوز داروها، تداخلات دارويي احتمالي، عوارض دارو و ... ضرورت دارد.</a:t>
            </a:r>
          </a:p>
          <a:p>
            <a:pPr algn="just" rtl="1"/>
            <a:r>
              <a:rPr lang="fa-IR" altLang="en-US" dirty="0" smtClean="0">
                <a:solidFill>
                  <a:srgbClr val="0070C0"/>
                </a:solidFill>
                <a:cs typeface="B Nazanin" pitchFamily="2" charset="-78"/>
              </a:rPr>
              <a:t>آزمايش ها براي تشخیص بیماري ديابت يا بررسي تاثیر درمان و كنترل بیماري وتشخیص عوارض بیماري در فواصل زماني مشخص در خواست مي گردد.</a:t>
            </a:r>
          </a:p>
        </p:txBody>
      </p:sp>
    </p:spTree>
    <p:extLst>
      <p:ext uri="{BB962C8B-B14F-4D97-AF65-F5344CB8AC3E}">
        <p14:creationId xmlns:p14="http://schemas.microsoft.com/office/powerpoint/2010/main" val="2999299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027664"/>
            <a:ext cx="7391400" cy="1143000"/>
          </a:xfrm>
        </p:spPr>
        <p:txBody>
          <a:bodyPr>
            <a:normAutofit/>
          </a:bodyPr>
          <a:lstStyle/>
          <a:p>
            <a:r>
              <a:rPr lang="ar-SA" sz="4400" dirty="0">
                <a:solidFill>
                  <a:srgbClr val="00B050"/>
                </a:solidFill>
                <a:latin typeface="Calibri"/>
                <a:ea typeface="Calibri"/>
                <a:cs typeface="B Nazanin" pitchFamily="2" charset="-78"/>
              </a:rPr>
              <a:t>از </a:t>
            </a:r>
            <a:r>
              <a:rPr lang="ar-SA" sz="4400" dirty="0" smtClean="0">
                <a:solidFill>
                  <a:srgbClr val="00B050"/>
                </a:solidFill>
                <a:latin typeface="Calibri"/>
                <a:ea typeface="Calibri"/>
                <a:cs typeface="B Nazanin" pitchFamily="2" charset="-78"/>
              </a:rPr>
              <a:t>سالمند </a:t>
            </a:r>
            <a:r>
              <a:rPr lang="ar-SA" sz="4400" dirty="0">
                <a:solidFill>
                  <a:srgbClr val="00B050"/>
                </a:solidFill>
                <a:latin typeface="Calibri"/>
                <a:ea typeface="Calibri"/>
                <a:cs typeface="B Nazanin" pitchFamily="2" charset="-78"/>
              </a:rPr>
              <a:t>یا همراه وی س</a:t>
            </a:r>
            <a:r>
              <a:rPr lang="fa-IR" sz="4400" dirty="0">
                <a:solidFill>
                  <a:srgbClr val="00B050"/>
                </a:solidFill>
                <a:latin typeface="Calibri"/>
                <a:ea typeface="Calibri"/>
                <a:cs typeface="B Nazanin" pitchFamily="2" charset="-78"/>
              </a:rPr>
              <a:t>ؤ</a:t>
            </a:r>
            <a:r>
              <a:rPr lang="ar-SA" sz="4400" dirty="0">
                <a:solidFill>
                  <a:srgbClr val="00B050"/>
                </a:solidFill>
                <a:latin typeface="Calibri"/>
                <a:ea typeface="Calibri"/>
                <a:cs typeface="B Nazanin" pitchFamily="2" charset="-78"/>
              </a:rPr>
              <a:t>ال </a:t>
            </a:r>
            <a:r>
              <a:rPr lang="ar-SA" sz="4400" dirty="0" smtClean="0">
                <a:solidFill>
                  <a:srgbClr val="00B050"/>
                </a:solidFill>
                <a:latin typeface="Calibri"/>
                <a:ea typeface="Calibri"/>
                <a:cs typeface="B Nazanin" pitchFamily="2" charset="-78"/>
              </a:rPr>
              <a:t>کنید</a:t>
            </a:r>
            <a:r>
              <a:rPr lang="fa-IR" sz="4400" dirty="0" smtClean="0">
                <a:solidFill>
                  <a:srgbClr val="00B050"/>
                </a:solidFill>
                <a:latin typeface="Calibri"/>
                <a:ea typeface="Calibri"/>
                <a:cs typeface="B Nazanin" pitchFamily="2" charset="-78"/>
              </a:rPr>
              <a:t>:</a:t>
            </a:r>
            <a:endParaRPr lang="en-US" sz="4400" dirty="0">
              <a:solidFill>
                <a:srgbClr val="00B050"/>
              </a:solidFill>
              <a:cs typeface="B Nazanin" pitchFamily="2" charset="-78"/>
            </a:endParaRPr>
          </a:p>
        </p:txBody>
      </p:sp>
      <p:sp>
        <p:nvSpPr>
          <p:cNvPr id="6" name="Content Placeholder 5"/>
          <p:cNvSpPr>
            <a:spLocks noGrp="1"/>
          </p:cNvSpPr>
          <p:nvPr>
            <p:ph idx="1"/>
          </p:nvPr>
        </p:nvSpPr>
        <p:spPr/>
        <p:txBody>
          <a:bodyPr>
            <a:normAutofit/>
          </a:bodyPr>
          <a:lstStyle/>
          <a:p>
            <a:pPr algn="r" rtl="1"/>
            <a:endParaRPr lang="fa-IR" sz="3200" dirty="0">
              <a:solidFill>
                <a:srgbClr val="0070C0"/>
              </a:solidFill>
              <a:cs typeface="B Nazanin" pitchFamily="2" charset="-78"/>
            </a:endParaRPr>
          </a:p>
          <a:p>
            <a:pPr algn="r" rtl="1"/>
            <a:r>
              <a:rPr lang="fa-IR" sz="3200" dirty="0" smtClean="0">
                <a:solidFill>
                  <a:srgbClr val="0070C0"/>
                </a:solidFill>
                <a:cs typeface="B Nazanin" pitchFamily="2" charset="-78"/>
              </a:rPr>
              <a:t>ابتلا </a:t>
            </a:r>
            <a:r>
              <a:rPr lang="fa-IR" sz="3200" dirty="0">
                <a:solidFill>
                  <a:srgbClr val="0070C0"/>
                </a:solidFill>
                <a:cs typeface="B Nazanin" pitchFamily="2" charset="-78"/>
              </a:rPr>
              <a:t>به </a:t>
            </a:r>
            <a:r>
              <a:rPr lang="fa-IR" sz="3200" dirty="0" smtClean="0">
                <a:solidFill>
                  <a:srgbClr val="0070C0"/>
                </a:solidFill>
                <a:cs typeface="B Nazanin" pitchFamily="2" charset="-78"/>
              </a:rPr>
              <a:t>ديابت</a:t>
            </a:r>
          </a:p>
          <a:p>
            <a:pPr algn="r" rtl="1"/>
            <a:r>
              <a:rPr lang="fa-IR" sz="3200" dirty="0">
                <a:solidFill>
                  <a:srgbClr val="0070C0"/>
                </a:solidFill>
                <a:cs typeface="B Nazanin" pitchFamily="2" charset="-78"/>
              </a:rPr>
              <a:t> </a:t>
            </a:r>
            <a:r>
              <a:rPr lang="fa-IR" sz="3200" dirty="0" smtClean="0">
                <a:solidFill>
                  <a:srgbClr val="0070C0"/>
                </a:solidFill>
                <a:cs typeface="B Nazanin" pitchFamily="2" charset="-78"/>
              </a:rPr>
              <a:t>مصرف </a:t>
            </a:r>
            <a:r>
              <a:rPr lang="fa-IR" sz="3200" dirty="0">
                <a:solidFill>
                  <a:srgbClr val="0070C0"/>
                </a:solidFill>
                <a:cs typeface="B Nazanin" pitchFamily="2" charset="-78"/>
              </a:rPr>
              <a:t>داروي كنترل كننده قند خون</a:t>
            </a:r>
          </a:p>
          <a:p>
            <a:pPr algn="r" rtl="1"/>
            <a:r>
              <a:rPr lang="fa-IR" sz="3200" dirty="0" smtClean="0">
                <a:solidFill>
                  <a:srgbClr val="0070C0"/>
                </a:solidFill>
                <a:cs typeface="B Nazanin" pitchFamily="2" charset="-78"/>
              </a:rPr>
              <a:t>بررسی </a:t>
            </a:r>
            <a:r>
              <a:rPr lang="fa-IR" sz="3200" dirty="0">
                <a:solidFill>
                  <a:srgbClr val="0070C0"/>
                </a:solidFill>
                <a:cs typeface="B Nazanin" pitchFamily="2" charset="-78"/>
              </a:rPr>
              <a:t>آزمایش قند خون ناشتا طی یک سال قبل</a:t>
            </a:r>
          </a:p>
          <a:p>
            <a:pPr algn="r" rtl="1"/>
            <a:endParaRPr lang="fa-IR" sz="3200" dirty="0" smtClean="0">
              <a:solidFill>
                <a:srgbClr val="0070C0"/>
              </a:solidFill>
              <a:cs typeface="B Nazanin" pitchFamily="2" charset="-78"/>
            </a:endParaRPr>
          </a:p>
          <a:p>
            <a:pPr marL="68580" indent="0" algn="r" rtl="1">
              <a:buNone/>
            </a:pPr>
            <a:r>
              <a:rPr lang="fa-IR" sz="3200" dirty="0" smtClean="0">
                <a:solidFill>
                  <a:srgbClr val="0070C0"/>
                </a:solidFill>
                <a:cs typeface="B Nazanin" pitchFamily="2" charset="-78"/>
              </a:rPr>
              <a:t>و سپس اقدام لازم </a:t>
            </a:r>
            <a:endParaRPr lang="fa-IR" sz="3200" dirty="0">
              <a:solidFill>
                <a:srgbClr val="0070C0"/>
              </a:solidFill>
              <a:cs typeface="B Nazanin" pitchFamily="2" charset="-78"/>
            </a:endParaRPr>
          </a:p>
          <a:p>
            <a:pPr algn="r" rtl="1"/>
            <a:endParaRPr lang="en-US" sz="3200" dirty="0">
              <a:solidFill>
                <a:srgbClr val="0070C0"/>
              </a:solidFill>
              <a:cs typeface="B Nazanin" pitchFamily="2" charset="-78"/>
            </a:endParaRPr>
          </a:p>
        </p:txBody>
      </p:sp>
    </p:spTree>
    <p:extLst>
      <p:ext uri="{BB962C8B-B14F-4D97-AF65-F5344CB8AC3E}">
        <p14:creationId xmlns:p14="http://schemas.microsoft.com/office/powerpoint/2010/main" val="1227780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609600"/>
          </a:xfrm>
        </p:spPr>
        <p:txBody>
          <a:bodyPr>
            <a:normAutofit fontScale="90000"/>
          </a:bodyPr>
          <a:lstStyle/>
          <a:p>
            <a:pPr algn="ctr"/>
            <a:r>
              <a:rPr lang="fa-IR" b="1" dirty="0" smtClean="0">
                <a:solidFill>
                  <a:srgbClr val="00B050"/>
                </a:solidFill>
                <a:cs typeface="B Nazanin" pitchFamily="2" charset="-78"/>
              </a:rPr>
              <a:t>احتمال اختلال چربی خون</a:t>
            </a:r>
            <a:endParaRPr lang="en-US" b="1" dirty="0">
              <a:solidFill>
                <a:srgbClr val="00B050"/>
              </a:solidFill>
              <a:cs typeface="B Nazanin" pitchFamily="2" charset="-78"/>
            </a:endParaRPr>
          </a:p>
        </p:txBody>
      </p:sp>
      <p:sp>
        <p:nvSpPr>
          <p:cNvPr id="3" name="Content Placeholder 2"/>
          <p:cNvSpPr>
            <a:spLocks noGrp="1"/>
          </p:cNvSpPr>
          <p:nvPr>
            <p:ph idx="1"/>
          </p:nvPr>
        </p:nvSpPr>
        <p:spPr>
          <a:xfrm>
            <a:off x="685800" y="1219200"/>
            <a:ext cx="7848600" cy="5181600"/>
          </a:xfrm>
        </p:spPr>
        <p:txBody>
          <a:bodyPr>
            <a:normAutofit lnSpcReduction="10000"/>
          </a:bodyPr>
          <a:lstStyle/>
          <a:p>
            <a:pPr algn="r" rtl="1"/>
            <a:r>
              <a:rPr lang="fa-IR" dirty="0" smtClean="0">
                <a:solidFill>
                  <a:srgbClr val="0070C0"/>
                </a:solidFill>
                <a:cs typeface="B Nazanin" pitchFamily="2" charset="-78"/>
              </a:rPr>
              <a:t>مقدار </a:t>
            </a:r>
            <a:r>
              <a:rPr lang="fa-IR" dirty="0">
                <a:solidFill>
                  <a:srgbClr val="0070C0"/>
                </a:solidFill>
                <a:cs typeface="B Nazanin" pitchFamily="2" charset="-78"/>
              </a:rPr>
              <a:t>كلسترول تام (بر حسب میلی گرم بر  دسی لیتر)</a:t>
            </a:r>
          </a:p>
          <a:p>
            <a:pPr algn="r" rtl="1"/>
            <a:r>
              <a:rPr lang="fa-IR" dirty="0" smtClean="0">
                <a:solidFill>
                  <a:srgbClr val="0070C0"/>
                </a:solidFill>
                <a:cs typeface="B Nazanin" pitchFamily="2" charset="-78"/>
              </a:rPr>
              <a:t>با </a:t>
            </a:r>
            <a:r>
              <a:rPr lang="fa-IR" dirty="0">
                <a:solidFill>
                  <a:srgbClr val="0070C0"/>
                </a:solidFill>
                <a:cs typeface="B Nazanin" pitchFamily="2" charset="-78"/>
              </a:rPr>
              <a:t>استفاده از نمودار ارزیابی خطر، درصد خطر بروز  بیماری های قلبی عروقی را تعیین </a:t>
            </a:r>
            <a:r>
              <a:rPr lang="fa-IR" dirty="0" smtClean="0">
                <a:solidFill>
                  <a:srgbClr val="0070C0"/>
                </a:solidFill>
                <a:cs typeface="B Nazanin" pitchFamily="2" charset="-78"/>
              </a:rPr>
              <a:t>می گردد. </a:t>
            </a:r>
          </a:p>
          <a:p>
            <a:pPr algn="r" rtl="1"/>
            <a:r>
              <a:rPr lang="fa-IR" dirty="0">
                <a:solidFill>
                  <a:srgbClr val="0070C0"/>
                </a:solidFill>
                <a:cs typeface="B Nazanin" pitchFamily="2" charset="-78"/>
              </a:rPr>
              <a:t>چربی خون بالای با </a:t>
            </a:r>
            <a:r>
              <a:rPr lang="fa-IR" dirty="0" smtClean="0">
                <a:solidFill>
                  <a:srgbClr val="0070C0"/>
                </a:solidFill>
                <a:cs typeface="B Nazanin" pitchFamily="2" charset="-78"/>
              </a:rPr>
              <a:t>عارضه :خطر </a:t>
            </a:r>
            <a:r>
              <a:rPr lang="fa-IR" dirty="0">
                <a:solidFill>
                  <a:srgbClr val="0070C0"/>
                </a:solidFill>
                <a:cs typeface="B Nazanin" pitchFamily="2" charset="-78"/>
              </a:rPr>
              <a:t>حوادث قلبي عروقي بیش از </a:t>
            </a:r>
            <a:r>
              <a:rPr lang="fa-IR" dirty="0" smtClean="0">
                <a:solidFill>
                  <a:srgbClr val="0070C0"/>
                </a:solidFill>
                <a:cs typeface="B Nazanin" pitchFamily="2" charset="-78"/>
              </a:rPr>
              <a:t>30 درصد</a:t>
            </a:r>
          </a:p>
          <a:p>
            <a:pPr algn="r" rtl="1"/>
            <a:r>
              <a:rPr lang="fa-IR" dirty="0">
                <a:solidFill>
                  <a:srgbClr val="0070C0"/>
                </a:solidFill>
                <a:cs typeface="B Nazanin" pitchFamily="2" charset="-78"/>
              </a:rPr>
              <a:t>چربی خون بالا</a:t>
            </a:r>
            <a:r>
              <a:rPr lang="fa-IR" dirty="0" smtClean="0">
                <a:solidFill>
                  <a:srgbClr val="0070C0"/>
                </a:solidFill>
                <a:cs typeface="B Nazanin" pitchFamily="2" charset="-78"/>
              </a:rPr>
              <a:t>:</a:t>
            </a:r>
          </a:p>
          <a:p>
            <a:pPr marL="965200" indent="-273050" algn="r" rtl="1"/>
            <a:r>
              <a:rPr lang="fa-IR" dirty="0" smtClean="0">
                <a:solidFill>
                  <a:srgbClr val="0070C0"/>
                </a:solidFill>
                <a:cs typeface="B Nazanin" pitchFamily="2" charset="-78"/>
              </a:rPr>
              <a:t>خطر </a:t>
            </a:r>
            <a:r>
              <a:rPr lang="fa-IR" dirty="0">
                <a:solidFill>
                  <a:srgbClr val="0070C0"/>
                </a:solidFill>
                <a:cs typeface="B Nazanin" pitchFamily="2" charset="-78"/>
              </a:rPr>
              <a:t>حوادث قلبي </a:t>
            </a:r>
            <a:r>
              <a:rPr lang="fa-IR">
                <a:solidFill>
                  <a:srgbClr val="0070C0"/>
                </a:solidFill>
                <a:cs typeface="B Nazanin" pitchFamily="2" charset="-78"/>
              </a:rPr>
              <a:t>عروقي </a:t>
            </a:r>
            <a:r>
              <a:rPr lang="fa-IR" smtClean="0">
                <a:solidFill>
                  <a:srgbClr val="0070C0"/>
                </a:solidFill>
                <a:cs typeface="B Nazanin" pitchFamily="2" charset="-78"/>
              </a:rPr>
              <a:t>30 </a:t>
            </a:r>
            <a:r>
              <a:rPr lang="fa-IR" dirty="0">
                <a:solidFill>
                  <a:srgbClr val="0070C0"/>
                </a:solidFill>
                <a:cs typeface="B Nazanin" pitchFamily="2" charset="-78"/>
              </a:rPr>
              <a:t>تا 20 درصد</a:t>
            </a:r>
          </a:p>
          <a:p>
            <a:pPr marL="965200" indent="-273050" algn="r" rtl="1"/>
            <a:r>
              <a:rPr lang="fa-IR" dirty="0" smtClean="0">
                <a:solidFill>
                  <a:srgbClr val="0070C0"/>
                </a:solidFill>
                <a:cs typeface="B Nazanin" pitchFamily="2" charset="-78"/>
              </a:rPr>
              <a:t>خطر </a:t>
            </a:r>
            <a:r>
              <a:rPr lang="fa-IR" dirty="0">
                <a:solidFill>
                  <a:srgbClr val="0070C0"/>
                </a:solidFill>
                <a:cs typeface="B Nazanin" pitchFamily="2" charset="-78"/>
              </a:rPr>
              <a:t>حوادث قلبي عروقي كمتر از </a:t>
            </a:r>
            <a:r>
              <a:rPr lang="fa-IR" dirty="0" smtClean="0">
                <a:solidFill>
                  <a:srgbClr val="0070C0"/>
                </a:solidFill>
                <a:cs typeface="B Nazanin" pitchFamily="2" charset="-78"/>
              </a:rPr>
              <a:t>20 </a:t>
            </a:r>
            <a:r>
              <a:rPr lang="fa-IR" dirty="0">
                <a:solidFill>
                  <a:srgbClr val="0070C0"/>
                </a:solidFill>
                <a:cs typeface="B Nazanin" pitchFamily="2" charset="-78"/>
              </a:rPr>
              <a:t>درصد    و </a:t>
            </a:r>
          </a:p>
          <a:p>
            <a:pPr marL="965200" indent="-273050" algn="r" rtl="1"/>
            <a:r>
              <a:rPr lang="fa-IR" dirty="0" smtClean="0">
                <a:solidFill>
                  <a:srgbClr val="0070C0"/>
                </a:solidFill>
                <a:cs typeface="B Nazanin" pitchFamily="2" charset="-78"/>
              </a:rPr>
              <a:t>ال </a:t>
            </a:r>
            <a:r>
              <a:rPr lang="fa-IR" dirty="0">
                <a:solidFill>
                  <a:srgbClr val="0070C0"/>
                </a:solidFill>
                <a:cs typeface="B Nazanin" pitchFamily="2" charset="-78"/>
              </a:rPr>
              <a:t>دي ال كلسترول 190 و </a:t>
            </a:r>
            <a:r>
              <a:rPr lang="fa-IR" dirty="0" smtClean="0">
                <a:solidFill>
                  <a:srgbClr val="0070C0"/>
                </a:solidFill>
                <a:cs typeface="B Nazanin" pitchFamily="2" charset="-78"/>
              </a:rPr>
              <a:t>بیشتر</a:t>
            </a:r>
          </a:p>
          <a:p>
            <a:pPr marL="965200" indent="-273050" algn="r" rtl="1"/>
            <a:endParaRPr lang="fa-IR" dirty="0">
              <a:solidFill>
                <a:srgbClr val="0070C0"/>
              </a:solidFill>
              <a:cs typeface="B Nazanin" pitchFamily="2" charset="-78"/>
            </a:endParaRPr>
          </a:p>
          <a:p>
            <a:pPr marL="115888" indent="576263" algn="r" rtl="1"/>
            <a:r>
              <a:rPr lang="fa-IR" dirty="0">
                <a:solidFill>
                  <a:srgbClr val="0070C0"/>
                </a:solidFill>
                <a:cs typeface="B Nazanin" pitchFamily="2" charset="-78"/>
              </a:rPr>
              <a:t>چربی خون </a:t>
            </a:r>
            <a:r>
              <a:rPr lang="fa-IR" dirty="0" smtClean="0">
                <a:solidFill>
                  <a:srgbClr val="0070C0"/>
                </a:solidFill>
                <a:cs typeface="B Nazanin" pitchFamily="2" charset="-78"/>
              </a:rPr>
              <a:t>طبیعی</a:t>
            </a:r>
          </a:p>
          <a:p>
            <a:pPr marL="630238" indent="230188" algn="r" rtl="1"/>
            <a:r>
              <a:rPr lang="fa-IR" dirty="0">
                <a:solidFill>
                  <a:srgbClr val="0070C0"/>
                </a:solidFill>
                <a:cs typeface="B Nazanin" pitchFamily="2" charset="-78"/>
              </a:rPr>
              <a:t>	خطر حوادث قلبي عروقي كمتر از 10%. </a:t>
            </a:r>
          </a:p>
          <a:p>
            <a:pPr marL="630238" indent="230188" algn="r" rtl="1"/>
            <a:r>
              <a:rPr lang="fa-IR" dirty="0">
                <a:solidFill>
                  <a:srgbClr val="0070C0"/>
                </a:solidFill>
                <a:cs typeface="B Nazanin" pitchFamily="2" charset="-78"/>
              </a:rPr>
              <a:t>	ال دي ال كلسترول بين 155 تا 189 </a:t>
            </a:r>
          </a:p>
          <a:p>
            <a:pPr marL="115888" indent="576263" algn="r" rtl="1"/>
            <a:endParaRPr lang="fa-IR" dirty="0">
              <a:solidFill>
                <a:srgbClr val="0070C0"/>
              </a:solidFill>
              <a:cs typeface="B Nazanin" pitchFamily="2" charset="-78"/>
            </a:endParaRPr>
          </a:p>
          <a:p>
            <a:pPr algn="r" rtl="1"/>
            <a:endParaRPr lang="fa-IR" dirty="0">
              <a:solidFill>
                <a:srgbClr val="0070C0"/>
              </a:solidFill>
              <a:cs typeface="B Nazanin" pitchFamily="2" charset="-78"/>
            </a:endParaRPr>
          </a:p>
          <a:p>
            <a:pPr algn="r" rtl="1"/>
            <a:endParaRPr lang="en-US" dirty="0">
              <a:solidFill>
                <a:srgbClr val="0070C0"/>
              </a:solidFill>
              <a:cs typeface="B Nazanin" pitchFamily="2" charset="-78"/>
            </a:endParaRPr>
          </a:p>
        </p:txBody>
      </p:sp>
    </p:spTree>
    <p:extLst>
      <p:ext uri="{BB962C8B-B14F-4D97-AF65-F5344CB8AC3E}">
        <p14:creationId xmlns:p14="http://schemas.microsoft.com/office/powerpoint/2010/main" val="2047006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48410381"/>
              </p:ext>
            </p:extLst>
          </p:nvPr>
        </p:nvGraphicFramePr>
        <p:xfrm>
          <a:off x="579543" y="609599"/>
          <a:ext cx="8183457" cy="5488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69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0242"/>
            <a:ext cx="8025902" cy="6159500"/>
          </a:xfrm>
          <a:prstGeom prst="rect">
            <a:avLst/>
          </a:prstGeom>
          <a:solidFill>
            <a:schemeClr val="accent1"/>
          </a:solidFill>
        </p:spPr>
      </p:pic>
      <p:cxnSp>
        <p:nvCxnSpPr>
          <p:cNvPr id="4" name="Straight Arrow Connector 3"/>
          <p:cNvCxnSpPr/>
          <p:nvPr/>
        </p:nvCxnSpPr>
        <p:spPr>
          <a:xfrm>
            <a:off x="7288925" y="3068866"/>
            <a:ext cx="0" cy="536028"/>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5" name="Straight Arrow Connector 4"/>
          <p:cNvCxnSpPr/>
          <p:nvPr/>
        </p:nvCxnSpPr>
        <p:spPr>
          <a:xfrm>
            <a:off x="7700141" y="3269992"/>
            <a:ext cx="0" cy="536028"/>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a:off x="2933702" y="2532838"/>
            <a:ext cx="0" cy="536028"/>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01540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457200" y="285750"/>
            <a:ext cx="5105400" cy="928688"/>
          </a:xfrm>
        </p:spPr>
        <p:txBody>
          <a:bodyPr anchor="ctr">
            <a:normAutofit/>
          </a:bodyPr>
          <a:lstStyle/>
          <a:p>
            <a:pPr algn="ctr" rtl="1"/>
            <a:r>
              <a:rPr lang="fa-IR" sz="4000" b="1" dirty="0" smtClean="0">
                <a:solidFill>
                  <a:srgbClr val="00B050"/>
                </a:solidFill>
                <a:cs typeface="B Nazanin" pitchFamily="2" charset="-78"/>
              </a:rPr>
              <a:t>عوامل خطر</a:t>
            </a:r>
            <a:endParaRPr lang="en-US" sz="4000" b="1" dirty="0" smtClean="0">
              <a:solidFill>
                <a:srgbClr val="00B050"/>
              </a:solidFill>
              <a:cs typeface="B Nazanin" pitchFamily="2" charset="-78"/>
            </a:endParaRPr>
          </a:p>
        </p:txBody>
      </p:sp>
      <p:sp>
        <p:nvSpPr>
          <p:cNvPr id="12291" name="Rectangle 3"/>
          <p:cNvSpPr>
            <a:spLocks noGrp="1" noChangeArrowheads="1"/>
          </p:cNvSpPr>
          <p:nvPr>
            <p:ph idx="1"/>
          </p:nvPr>
        </p:nvSpPr>
        <p:spPr>
          <a:xfrm>
            <a:off x="609600" y="1371600"/>
            <a:ext cx="7772400" cy="4953000"/>
          </a:xfrm>
        </p:spPr>
        <p:txBody>
          <a:bodyPr>
            <a:normAutofit/>
          </a:bodyPr>
          <a:lstStyle/>
          <a:p>
            <a:pPr marL="448056" indent="-384048" algn="r" rtl="1" eaLnBrk="1" fontAlgn="auto" hangingPunct="1">
              <a:spcAft>
                <a:spcPts val="0"/>
              </a:spcAft>
              <a:buFontTx/>
              <a:buNone/>
              <a:defRPr/>
            </a:pPr>
            <a:r>
              <a:rPr lang="fa-IR" sz="2400" dirty="0" smtClean="0">
                <a:solidFill>
                  <a:srgbClr val="0070C0"/>
                </a:solidFill>
                <a:cs typeface="B Nazanin" pitchFamily="2" charset="-78"/>
              </a:rPr>
              <a:t>عوامل خطر عبارتند از : عوامل، </a:t>
            </a:r>
            <a:r>
              <a:rPr lang="fa-IR" sz="2400" dirty="0">
                <a:solidFill>
                  <a:srgbClr val="0070C0"/>
                </a:solidFill>
                <a:cs typeface="B Nazanin" pitchFamily="2" charset="-78"/>
              </a:rPr>
              <a:t>شرایط یا عاداتی که احتمال ابتلا یک شخص به یک </a:t>
            </a:r>
            <a:r>
              <a:rPr lang="fa-IR" sz="2400" dirty="0" smtClean="0">
                <a:solidFill>
                  <a:srgbClr val="0070C0"/>
                </a:solidFill>
                <a:cs typeface="B Nazanin" pitchFamily="2" charset="-78"/>
              </a:rPr>
              <a:t>بیماری </a:t>
            </a:r>
            <a:r>
              <a:rPr lang="fa-IR" sz="2400" dirty="0">
                <a:solidFill>
                  <a:srgbClr val="0070C0"/>
                </a:solidFill>
                <a:cs typeface="B Nazanin" pitchFamily="2" charset="-78"/>
              </a:rPr>
              <a:t>را افزایش </a:t>
            </a:r>
            <a:r>
              <a:rPr lang="fa-IR" sz="2400" dirty="0" smtClean="0">
                <a:solidFill>
                  <a:srgbClr val="0070C0"/>
                </a:solidFill>
                <a:cs typeface="B Nazanin" pitchFamily="2" charset="-78"/>
              </a:rPr>
              <a:t>دهند.</a:t>
            </a:r>
          </a:p>
          <a:p>
            <a:pPr marL="448056" indent="-384048" algn="r" rtl="1" eaLnBrk="1" fontAlgn="auto" hangingPunct="1">
              <a:spcAft>
                <a:spcPts val="0"/>
              </a:spcAft>
              <a:buFont typeface="Wingdings" pitchFamily="2" charset="2"/>
              <a:buChar char="v"/>
              <a:defRPr/>
            </a:pPr>
            <a:r>
              <a:rPr lang="fa-IR" sz="2400" u="sng" dirty="0" smtClean="0">
                <a:solidFill>
                  <a:srgbClr val="0070C0"/>
                </a:solidFill>
                <a:effectLst>
                  <a:outerShdw blurRad="38100" dist="38100" dir="2700000" algn="tl">
                    <a:srgbClr val="000000">
                      <a:alpha val="43137"/>
                    </a:srgbClr>
                  </a:outerShdw>
                </a:effectLst>
                <a:cs typeface="B Nazanin" pitchFamily="2" charset="-78"/>
              </a:rPr>
              <a:t>عوامل خطر غیرقابل اصلاح </a:t>
            </a:r>
            <a:r>
              <a:rPr lang="fa-IR" sz="2400" dirty="0" smtClean="0">
                <a:solidFill>
                  <a:srgbClr val="0070C0"/>
                </a:solidFill>
                <a:effectLst>
                  <a:outerShdw blurRad="38100" dist="38100" dir="2700000" algn="tl">
                    <a:srgbClr val="000000">
                      <a:alpha val="43137"/>
                    </a:srgbClr>
                  </a:outerShdw>
                </a:effectLst>
                <a:cs typeface="B Nazanin" pitchFamily="2" charset="-78"/>
              </a:rPr>
              <a:t>: </a:t>
            </a:r>
            <a:r>
              <a:rPr lang="fa-IR" sz="2400" dirty="0" smtClean="0">
                <a:solidFill>
                  <a:srgbClr val="0070C0"/>
                </a:solidFill>
                <a:cs typeface="B Nazanin" pitchFamily="2" charset="-78"/>
              </a:rPr>
              <a:t>سابقه خانوادگی بیماریها ، سن و جنس </a:t>
            </a:r>
          </a:p>
          <a:p>
            <a:pPr marL="448056" indent="-384048" algn="r" rtl="1" eaLnBrk="1" fontAlgn="auto" hangingPunct="1">
              <a:spcAft>
                <a:spcPts val="0"/>
              </a:spcAft>
              <a:buFont typeface="Wingdings" pitchFamily="2" charset="2"/>
              <a:buChar char="v"/>
              <a:defRPr/>
            </a:pPr>
            <a:endParaRPr lang="fa-IR" sz="2400" u="sng" dirty="0" smtClean="0">
              <a:solidFill>
                <a:srgbClr val="0070C0"/>
              </a:solidFill>
              <a:effectLst>
                <a:outerShdw blurRad="38100" dist="38100" dir="2700000" algn="tl">
                  <a:srgbClr val="000000">
                    <a:alpha val="43137"/>
                  </a:srgbClr>
                </a:outerShdw>
              </a:effectLst>
              <a:cs typeface="B Nazanin" pitchFamily="2" charset="-78"/>
            </a:endParaRPr>
          </a:p>
          <a:p>
            <a:pPr marL="448056" indent="-384048" algn="r" rtl="1" eaLnBrk="1" fontAlgn="auto" hangingPunct="1">
              <a:spcAft>
                <a:spcPts val="0"/>
              </a:spcAft>
              <a:buFont typeface="Wingdings" pitchFamily="2" charset="2"/>
              <a:buChar char="v"/>
              <a:defRPr/>
            </a:pPr>
            <a:r>
              <a:rPr lang="fa-IR" sz="2400" u="sng" dirty="0" smtClean="0">
                <a:solidFill>
                  <a:srgbClr val="0070C0"/>
                </a:solidFill>
                <a:effectLst>
                  <a:outerShdw blurRad="38100" dist="38100" dir="2700000" algn="tl">
                    <a:srgbClr val="000000">
                      <a:alpha val="43137"/>
                    </a:srgbClr>
                  </a:outerShdw>
                </a:effectLst>
                <a:cs typeface="B Nazanin" pitchFamily="2" charset="-78"/>
              </a:rPr>
              <a:t>عوامل خطر قابل اصلاح : </a:t>
            </a:r>
            <a:r>
              <a:rPr lang="fa-IR" sz="2400" dirty="0" smtClean="0">
                <a:solidFill>
                  <a:srgbClr val="0070C0"/>
                </a:solidFill>
                <a:cs typeface="B Nazanin" pitchFamily="2" charset="-78"/>
              </a:rPr>
              <a:t>استعمال دخانیات، بی تحرکی، تغذیه نامناسب، اضافه وزن و چاقی، دیابت، فشارخون بالا، کلسترول بالا، استرس</a:t>
            </a:r>
          </a:p>
          <a:p>
            <a:pPr marL="448056" indent="-384048" algn="r" rtl="1" eaLnBrk="1" fontAlgn="auto" hangingPunct="1">
              <a:spcAft>
                <a:spcPts val="0"/>
              </a:spcAft>
              <a:buFont typeface="Wingdings" pitchFamily="2" charset="2"/>
              <a:buChar char="v"/>
              <a:defRPr/>
            </a:pPr>
            <a:endParaRPr lang="fa-IR" sz="2400" dirty="0" smtClean="0">
              <a:solidFill>
                <a:srgbClr val="0070C0"/>
              </a:solidFill>
              <a:cs typeface="B Nazanin" pitchFamily="2" charset="-78"/>
            </a:endParaRPr>
          </a:p>
          <a:p>
            <a:pPr marL="448056" indent="-384048" algn="ctr" rtl="1" eaLnBrk="1" fontAlgn="auto" hangingPunct="1">
              <a:spcAft>
                <a:spcPts val="0"/>
              </a:spcAft>
              <a:buClr>
                <a:srgbClr val="FF0000"/>
              </a:buClr>
              <a:buFontTx/>
              <a:buNone/>
              <a:defRPr/>
            </a:pPr>
            <a:r>
              <a:rPr lang="fa-IR" sz="4000" b="1" dirty="0" smtClean="0">
                <a:solidFill>
                  <a:srgbClr val="00B050"/>
                </a:solidFill>
                <a:cs typeface="B Nazanin" pitchFamily="2" charset="-78"/>
              </a:rPr>
              <a:t>با كنترل </a:t>
            </a:r>
            <a:r>
              <a:rPr lang="fa-IR" sz="4000" b="1" u="sng" dirty="0" smtClean="0">
                <a:solidFill>
                  <a:srgbClr val="00B050"/>
                </a:solidFill>
                <a:effectLst>
                  <a:outerShdw blurRad="38100" dist="38100" dir="2700000" algn="tl">
                    <a:srgbClr val="000000">
                      <a:alpha val="43137"/>
                    </a:srgbClr>
                  </a:outerShdw>
                </a:effectLst>
                <a:cs typeface="B Nazanin" pitchFamily="2" charset="-78"/>
              </a:rPr>
              <a:t>عوامل خطر قابل اصلاح</a:t>
            </a:r>
            <a:r>
              <a:rPr lang="fa-IR" sz="4000" b="1" dirty="0" smtClean="0">
                <a:solidFill>
                  <a:srgbClr val="00B050"/>
                </a:solidFill>
                <a:cs typeface="B Nazanin" pitchFamily="2" charset="-78"/>
              </a:rPr>
              <a:t>، مي توان از 80% مرگ هاي زودرس جلوگيري كرد.</a:t>
            </a:r>
            <a:endParaRPr lang="en-US" sz="4000" b="1" dirty="0">
              <a:solidFill>
                <a:srgbClr val="00B050"/>
              </a:solidFill>
              <a:cs typeface="B Nazanin" pitchFamily="2" charset="-78"/>
            </a:endParaRPr>
          </a:p>
        </p:txBody>
      </p:sp>
    </p:spTree>
    <p:extLst>
      <p:ext uri="{BB962C8B-B14F-4D97-AF65-F5344CB8AC3E}">
        <p14:creationId xmlns:p14="http://schemas.microsoft.com/office/powerpoint/2010/main" val="590320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325" y="346605"/>
            <a:ext cx="7614957" cy="1066665"/>
          </a:xfrm>
        </p:spPr>
        <p:txBody>
          <a:bodyPr>
            <a:noAutofit/>
          </a:bodyPr>
          <a:lstStyle/>
          <a:p>
            <a:pPr marL="228600" lvl="0" indent="-228600" rtl="1">
              <a:lnSpc>
                <a:spcPct val="107000"/>
              </a:lnSpc>
              <a:spcBef>
                <a:spcPts val="1000"/>
              </a:spcBef>
            </a:pPr>
            <a:r>
              <a:rPr lang="ar-SA" sz="3200" dirty="0" smtClean="0">
                <a:solidFill>
                  <a:srgbClr val="00B050"/>
                </a:solidFill>
                <a:latin typeface="Arial" panose="020B0604020202090204" pitchFamily="34" charset="0"/>
                <a:ea typeface="Calibri" panose="020F0502020204030204" pitchFamily="34" charset="0"/>
                <a:cs typeface="B Nazanin" pitchFamily="2" charset="-78"/>
              </a:rPr>
              <a:t>اهداف</a:t>
            </a:r>
            <a:r>
              <a:rPr lang="fa-IR" sz="3200" dirty="0" smtClean="0">
                <a:solidFill>
                  <a:srgbClr val="00B050"/>
                </a:solidFill>
                <a:latin typeface="Arial" panose="020B0604020202090204" pitchFamily="34" charset="0"/>
                <a:ea typeface="Calibri" panose="020F0502020204030204" pitchFamily="34" charset="0"/>
                <a:cs typeface="B Nazanin" pitchFamily="2" charset="-78"/>
              </a:rPr>
              <a:t> برنامه خدمات ادغام یافته نوین سلامت 70-30 سال </a:t>
            </a:r>
            <a:r>
              <a:rPr lang="ar-SA" sz="2400" dirty="0" smtClean="0">
                <a:solidFill>
                  <a:srgbClr val="00B050"/>
                </a:solidFill>
                <a:latin typeface="Arial" panose="020B0604020202090204" pitchFamily="34" charset="0"/>
                <a:ea typeface="Calibri" panose="020F0502020204030204" pitchFamily="34" charset="0"/>
                <a:cs typeface="B Nazanin" pitchFamily="2" charset="-78"/>
              </a:rPr>
              <a:t> </a:t>
            </a:r>
            <a:endParaRPr lang="en-US" sz="2800" dirty="0">
              <a:solidFill>
                <a:srgbClr val="00B050"/>
              </a:solidFill>
              <a:cs typeface="B Nazanin" pitchFamily="2" charset="-78"/>
            </a:endParaRPr>
          </a:p>
        </p:txBody>
      </p:sp>
      <p:sp>
        <p:nvSpPr>
          <p:cNvPr id="3" name="Content Placeholder 2"/>
          <p:cNvSpPr>
            <a:spLocks noGrp="1"/>
          </p:cNvSpPr>
          <p:nvPr>
            <p:ph idx="1"/>
          </p:nvPr>
        </p:nvSpPr>
        <p:spPr>
          <a:xfrm>
            <a:off x="609600" y="1752600"/>
            <a:ext cx="7772400" cy="4495800"/>
          </a:xfrm>
        </p:spPr>
        <p:txBody>
          <a:bodyPr>
            <a:normAutofit/>
          </a:bodyPr>
          <a:lstStyle/>
          <a:p>
            <a:pPr marL="0" indent="0" algn="just" rtl="1">
              <a:lnSpc>
                <a:spcPct val="150000"/>
              </a:lnSpc>
              <a:spcAft>
                <a:spcPts val="0"/>
              </a:spcAft>
              <a:buNone/>
            </a:pPr>
            <a:r>
              <a:rPr lang="ar-SA" b="1" dirty="0" smtClean="0">
                <a:solidFill>
                  <a:srgbClr val="002060"/>
                </a:solidFill>
                <a:latin typeface="Arial" panose="020B0604020202090204" pitchFamily="34" charset="0"/>
                <a:ea typeface="Calibri" panose="020F0502020204030204" pitchFamily="34" charset="0"/>
                <a:cs typeface="B Nazanin" pitchFamily="2" charset="-78"/>
              </a:rPr>
              <a:t>هدف </a:t>
            </a:r>
            <a:r>
              <a:rPr lang="ar-SA" b="1" dirty="0">
                <a:solidFill>
                  <a:srgbClr val="002060"/>
                </a:solidFill>
                <a:latin typeface="Arial" panose="020B0604020202090204" pitchFamily="34" charset="0"/>
                <a:ea typeface="Calibri" panose="020F0502020204030204" pitchFamily="34" charset="0"/>
                <a:cs typeface="B Nazanin" pitchFamily="2" charset="-78"/>
              </a:rPr>
              <a:t>نهایی :</a:t>
            </a:r>
            <a:endParaRPr lang="en-US" sz="2000" dirty="0">
              <a:solidFill>
                <a:srgbClr val="002060"/>
              </a:solidFill>
              <a:latin typeface="Calibri" panose="020F0502020204030204" pitchFamily="34" charset="0"/>
              <a:ea typeface="Calibri" panose="020F0502020204030204" pitchFamily="34" charset="0"/>
              <a:cs typeface="B Nazanin" pitchFamily="2" charset="-78"/>
            </a:endParaRPr>
          </a:p>
          <a:p>
            <a:pPr marL="342900" lvl="0" indent="-342900" algn="just" rtl="1">
              <a:lnSpc>
                <a:spcPct val="150000"/>
              </a:lnSpc>
              <a:spcAft>
                <a:spcPts val="0"/>
              </a:spcAft>
              <a:buFont typeface="Symbol" panose="05050102010706020507" pitchFamily="18" charset="2"/>
              <a:buChar char=""/>
            </a:pPr>
            <a:r>
              <a:rPr lang="ar-SA" sz="2400" dirty="0">
                <a:solidFill>
                  <a:srgbClr val="002060"/>
                </a:solidFill>
                <a:latin typeface="Times New Roman" panose="02020603050405020304" pitchFamily="18" charset="0"/>
                <a:ea typeface="Calibri" panose="020F0502020204030204" pitchFamily="34" charset="0"/>
                <a:cs typeface="B Nazanin" pitchFamily="2" charset="-78"/>
              </a:rPr>
              <a:t>افزایش امید زندگی سالم</a:t>
            </a:r>
            <a:r>
              <a:rPr lang="fa-IR" sz="2400" dirty="0">
                <a:solidFill>
                  <a:srgbClr val="002060"/>
                </a:solidFill>
                <a:latin typeface="Times New Roman" panose="02020603050405020304" pitchFamily="18" charset="0"/>
                <a:ea typeface="Calibri" panose="020F0502020204030204" pitchFamily="34" charset="0"/>
                <a:cs typeface="B Nazanin" pitchFamily="2" charset="-78"/>
              </a:rPr>
              <a:t> در میانسالی و سالمندی(</a:t>
            </a:r>
            <a:r>
              <a:rPr lang="ar-SA" sz="2400" dirty="0">
                <a:solidFill>
                  <a:srgbClr val="002060"/>
                </a:solidFill>
                <a:latin typeface="Times New Roman" panose="02020603050405020304" pitchFamily="18" charset="0"/>
                <a:ea typeface="Calibri" panose="020F0502020204030204" pitchFamily="34" charset="0"/>
                <a:cs typeface="B Nazanin" pitchFamily="2" charset="-78"/>
              </a:rPr>
              <a:t>کاهش احتمال و میزان مرگ و میر میانسالان به میزان 10 درصد تا پایان برنامه ششم توسعه</a:t>
            </a:r>
            <a:r>
              <a:rPr lang="fa-IR" sz="2400" dirty="0">
                <a:solidFill>
                  <a:srgbClr val="002060"/>
                </a:solidFill>
                <a:latin typeface="Times New Roman" panose="02020603050405020304" pitchFamily="18" charset="0"/>
                <a:ea typeface="Calibri" panose="020F0502020204030204" pitchFamily="34" charset="0"/>
                <a:cs typeface="B Nazanin" pitchFamily="2" charset="-78"/>
              </a:rPr>
              <a:t>)</a:t>
            </a:r>
          </a:p>
          <a:p>
            <a:pPr marL="0" lvl="0" indent="0" algn="just" rtl="1">
              <a:lnSpc>
                <a:spcPct val="150000"/>
              </a:lnSpc>
              <a:spcAft>
                <a:spcPts val="0"/>
              </a:spcAft>
              <a:buNone/>
            </a:pPr>
            <a:r>
              <a:rPr lang="fa-IR" b="1" dirty="0" smtClean="0">
                <a:solidFill>
                  <a:srgbClr val="002060"/>
                </a:solidFill>
                <a:latin typeface="Arial" panose="020B0604020202090204" pitchFamily="34" charset="0"/>
                <a:ea typeface="Calibri" panose="020F0502020204030204" pitchFamily="34" charset="0"/>
                <a:cs typeface="B Nazanin" pitchFamily="2" charset="-78"/>
              </a:rPr>
              <a:t>هدف واسطه ای:</a:t>
            </a:r>
            <a:endParaRPr lang="en-US" b="1" dirty="0">
              <a:solidFill>
                <a:srgbClr val="002060"/>
              </a:solidFill>
              <a:latin typeface="Calibri" panose="020F0502020204030204" pitchFamily="34" charset="0"/>
              <a:ea typeface="Calibri" panose="020F0502020204030204" pitchFamily="34" charset="0"/>
              <a:cs typeface="B Nazanin" pitchFamily="2" charset="-78"/>
            </a:endParaRPr>
          </a:p>
          <a:p>
            <a:pPr marL="342900" lvl="0" indent="-342900" algn="just" rtl="1">
              <a:lnSpc>
                <a:spcPct val="150000"/>
              </a:lnSpc>
              <a:spcAft>
                <a:spcPts val="0"/>
              </a:spcAft>
              <a:buFont typeface="Symbol" panose="05050102010706020507" pitchFamily="18" charset="2"/>
              <a:buChar char=""/>
            </a:pPr>
            <a:r>
              <a:rPr lang="ar-SA" sz="2400" dirty="0">
                <a:solidFill>
                  <a:srgbClr val="002060"/>
                </a:solidFill>
                <a:latin typeface="Times New Roman" panose="02020603050405020304" pitchFamily="18" charset="0"/>
                <a:ea typeface="Calibri" panose="020F0502020204030204" pitchFamily="34" charset="0"/>
                <a:cs typeface="B Nazanin" pitchFamily="2" charset="-78"/>
              </a:rPr>
              <a:t>افزایش </a:t>
            </a:r>
            <a:r>
              <a:rPr lang="ar-SA" sz="2400" dirty="0" smtClean="0">
                <a:solidFill>
                  <a:srgbClr val="002060"/>
                </a:solidFill>
                <a:latin typeface="Times New Roman" panose="02020603050405020304" pitchFamily="18" charset="0"/>
                <a:ea typeface="Calibri" panose="020F0502020204030204" pitchFamily="34" charset="0"/>
                <a:cs typeface="B Nazanin" pitchFamily="2" charset="-78"/>
              </a:rPr>
              <a:t>پوشش </a:t>
            </a:r>
            <a:r>
              <a:rPr lang="ar-SA" sz="2400" dirty="0">
                <a:solidFill>
                  <a:srgbClr val="002060"/>
                </a:solidFill>
                <a:latin typeface="Times New Roman" panose="02020603050405020304" pitchFamily="18" charset="0"/>
                <a:ea typeface="Calibri" panose="020F0502020204030204" pitchFamily="34" charset="0"/>
                <a:cs typeface="B Nazanin" pitchFamily="2" charset="-78"/>
              </a:rPr>
              <a:t>خدمات نوین سلامت میانسالان به میزان 70 درصد جمعیت تحت پوشش تا پایان برنامه ششم </a:t>
            </a:r>
            <a:r>
              <a:rPr lang="ar-SA" sz="2400" dirty="0" smtClean="0">
                <a:solidFill>
                  <a:srgbClr val="002060"/>
                </a:solidFill>
                <a:latin typeface="Times New Roman" panose="02020603050405020304" pitchFamily="18" charset="0"/>
                <a:ea typeface="Calibri" panose="020F0502020204030204" pitchFamily="34" charset="0"/>
                <a:cs typeface="B Nazanin" pitchFamily="2" charset="-78"/>
              </a:rPr>
              <a:t>توسعه</a:t>
            </a:r>
            <a:endParaRPr lang="fa-IR" sz="2400" dirty="0" smtClean="0">
              <a:solidFill>
                <a:srgbClr val="002060"/>
              </a:solidFill>
              <a:latin typeface="Times New Roman" panose="02020603050405020304" pitchFamily="18" charset="0"/>
              <a:ea typeface="Calibri" panose="020F0502020204030204" pitchFamily="34" charset="0"/>
              <a:cs typeface="B Nazanin" pitchFamily="2" charset="-78"/>
            </a:endParaRPr>
          </a:p>
          <a:p>
            <a:pPr marL="342900" lvl="0" indent="-342900" algn="just" rtl="1">
              <a:lnSpc>
                <a:spcPct val="150000"/>
              </a:lnSpc>
              <a:spcAft>
                <a:spcPts val="0"/>
              </a:spcAft>
              <a:buFont typeface="Symbol" panose="05050102010706020507" pitchFamily="18" charset="2"/>
              <a:buChar char=""/>
            </a:pPr>
            <a:r>
              <a:rPr lang="fa-IR" sz="2400" dirty="0" smtClean="0">
                <a:solidFill>
                  <a:srgbClr val="002060"/>
                </a:solidFill>
                <a:latin typeface="Times New Roman" panose="02020603050405020304" pitchFamily="18" charset="0"/>
                <a:ea typeface="Calibri" panose="020F0502020204030204" pitchFamily="34" charset="0"/>
                <a:cs typeface="B Nazanin" pitchFamily="2" charset="-78"/>
              </a:rPr>
              <a:t>ارتقای کیفی خدمات سلامت میانسالان</a:t>
            </a:r>
            <a:endParaRPr lang="en-US" sz="2000" dirty="0">
              <a:solidFill>
                <a:srgbClr val="002060"/>
              </a:solidFill>
              <a:latin typeface="Calibri" panose="020F0502020204030204" pitchFamily="34" charset="0"/>
              <a:ea typeface="Calibri" panose="020F0502020204030204" pitchFamily="34" charset="0"/>
              <a:cs typeface="B Nazanin" pitchFamily="2" charset="-78"/>
            </a:endParaRPr>
          </a:p>
        </p:txBody>
      </p:sp>
    </p:spTree>
    <p:extLst>
      <p:ext uri="{BB962C8B-B14F-4D97-AF65-F5344CB8AC3E}">
        <p14:creationId xmlns:p14="http://schemas.microsoft.com/office/powerpoint/2010/main" val="382587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7805482"/>
              </p:ext>
            </p:extLst>
          </p:nvPr>
        </p:nvGraphicFramePr>
        <p:xfrm>
          <a:off x="381001" y="204954"/>
          <a:ext cx="7966842" cy="6457367"/>
        </p:xfrm>
        <a:graphic>
          <a:graphicData uri="http://schemas.openxmlformats.org/drawingml/2006/table">
            <a:tbl>
              <a:tblPr rtl="1" firstRow="1" firstCol="1" bandRow="1">
                <a:tableStyleId>{775DCB02-9BB8-47FD-8907-85C794F793BA}</a:tableStyleId>
              </a:tblPr>
              <a:tblGrid>
                <a:gridCol w="7966842"/>
              </a:tblGrid>
              <a:tr h="1299056">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fa-IR" sz="3200" b="1" dirty="0" smtClean="0">
                          <a:solidFill>
                            <a:schemeClr val="accent1">
                              <a:lumMod val="75000"/>
                            </a:schemeClr>
                          </a:solidFill>
                          <a:effectLst/>
                          <a:cs typeface="B Koodak" panose="00000700000000000000" pitchFamily="2" charset="-78"/>
                        </a:rPr>
                        <a:t>خدمات </a:t>
                      </a:r>
                      <a:r>
                        <a:rPr kumimoji="0" lang="fa-IR" sz="2800" b="1" i="0" u="none" strike="noStrike" kern="1200" cap="none" spc="0" normalizeH="0" baseline="0" noProof="0" dirty="0" smtClean="0">
                          <a:ln>
                            <a:noFill/>
                          </a:ln>
                          <a:solidFill>
                            <a:schemeClr val="accent1">
                              <a:lumMod val="75000"/>
                            </a:schemeClr>
                          </a:solidFill>
                          <a:effectLst/>
                          <a:uLnTx/>
                          <a:uFillTx/>
                          <a:latin typeface="+mn-lt"/>
                          <a:ea typeface="+mn-ea"/>
                          <a:cs typeface="B Koodak" panose="00000700000000000000" pitchFamily="2" charset="-78"/>
                        </a:rPr>
                        <a:t>بهورز /مراقب سلامت </a:t>
                      </a:r>
                      <a:endParaRPr kumimoji="0" lang="en-US" sz="3600" b="1" i="0" u="none" strike="noStrike" kern="1200" cap="none" spc="0" normalizeH="0" baseline="0" noProof="0" dirty="0" smtClean="0">
                        <a:ln>
                          <a:noFill/>
                        </a:ln>
                        <a:solidFill>
                          <a:schemeClr val="accent1">
                            <a:lumMod val="75000"/>
                          </a:schemeClr>
                        </a:solidFill>
                        <a:effectLst/>
                        <a:uLnTx/>
                        <a:uFillTx/>
                        <a:latin typeface="Calibri" panose="020F0502020204030204" pitchFamily="34" charset="0"/>
                        <a:ea typeface="Calibri" panose="020F0502020204030204" pitchFamily="34" charset="0"/>
                        <a:cs typeface="B Koodak" panose="00000700000000000000" pitchFamily="2" charset="-78"/>
                      </a:endParaRPr>
                    </a:p>
                  </a:txBody>
                  <a:tcPr marL="42848" marR="42848" marT="0" marB="0" anchor="ctr">
                    <a:solidFill>
                      <a:schemeClr val="bg2"/>
                    </a:solidFill>
                  </a:tcPr>
                </a:tc>
              </a:tr>
              <a:tr h="487317">
                <a:tc>
                  <a:txBody>
                    <a:bodyPr/>
                    <a:lstStyle/>
                    <a:p>
                      <a:pPr algn="r" rtl="1">
                        <a:lnSpc>
                          <a:spcPct val="115000"/>
                        </a:lnSpc>
                        <a:spcAft>
                          <a:spcPts val="0"/>
                        </a:spcAft>
                      </a:pPr>
                      <a:r>
                        <a:rPr lang="fa-IR" sz="1600" b="1" dirty="0">
                          <a:solidFill>
                            <a:schemeClr val="tx1"/>
                          </a:solidFill>
                          <a:effectLst/>
                          <a:cs typeface="B Koodak" panose="00000700000000000000" pitchFamily="2" charset="-78"/>
                        </a:rPr>
                        <a:t>تن </a:t>
                      </a:r>
                      <a:r>
                        <a:rPr lang="fa-IR" sz="1600" b="1" dirty="0" smtClean="0">
                          <a:solidFill>
                            <a:schemeClr val="tx1"/>
                          </a:solidFill>
                          <a:effectLst/>
                          <a:cs typeface="B Koodak" panose="00000700000000000000" pitchFamily="2" charset="-78"/>
                        </a:rPr>
                        <a:t>سنجی</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38124">
                <a:tc>
                  <a:txBody>
                    <a:bodyPr/>
                    <a:lstStyle/>
                    <a:p>
                      <a:pPr algn="r" rtl="1">
                        <a:lnSpc>
                          <a:spcPct val="115000"/>
                        </a:lnSpc>
                        <a:spcAft>
                          <a:spcPts val="0"/>
                        </a:spcAft>
                      </a:pPr>
                      <a:r>
                        <a:rPr lang="fa-IR" sz="1600" b="1" dirty="0" smtClean="0">
                          <a:solidFill>
                            <a:schemeClr val="tx1"/>
                          </a:solidFill>
                          <a:effectLst/>
                          <a:cs typeface="B Koodak" panose="00000700000000000000" pitchFamily="2" charset="-78"/>
                        </a:rPr>
                        <a:t>تغذیه</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smtClean="0">
                          <a:solidFill>
                            <a:schemeClr val="tx1"/>
                          </a:solidFill>
                          <a:effectLst/>
                          <a:cs typeface="B Koodak" panose="00000700000000000000" pitchFamily="2" charset="-78"/>
                        </a:rPr>
                        <a:t>مکمل </a:t>
                      </a:r>
                      <a:r>
                        <a:rPr lang="fa-IR" sz="1600" b="1" dirty="0">
                          <a:solidFill>
                            <a:schemeClr val="tx1"/>
                          </a:solidFill>
                          <a:effectLst/>
                          <a:cs typeface="B Koodak" panose="00000700000000000000" pitchFamily="2" charset="-78"/>
                        </a:rPr>
                        <a:t>ویتامین </a:t>
                      </a:r>
                      <a:r>
                        <a:rPr lang="fa-IR" sz="1600" b="1" dirty="0" smtClean="0">
                          <a:solidFill>
                            <a:schemeClr val="tx1"/>
                          </a:solidFill>
                          <a:effectLst/>
                          <a:cs typeface="B Koodak" panose="00000700000000000000" pitchFamily="2" charset="-78"/>
                        </a:rPr>
                        <a:t>دی</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err="1" smtClean="0">
                          <a:solidFill>
                            <a:schemeClr val="tx1"/>
                          </a:solidFill>
                          <a:effectLst/>
                          <a:cs typeface="B Koodak" panose="00000700000000000000" pitchFamily="2" charset="-78"/>
                        </a:rPr>
                        <a:t>فعاليت</a:t>
                      </a:r>
                      <a:r>
                        <a:rPr lang="fa-IR" sz="1600" b="1" dirty="0" smtClean="0">
                          <a:solidFill>
                            <a:schemeClr val="tx1"/>
                          </a:solidFill>
                          <a:effectLst/>
                          <a:cs typeface="B Koodak" panose="00000700000000000000" pitchFamily="2" charset="-78"/>
                        </a:rPr>
                        <a:t> </a:t>
                      </a:r>
                      <a:r>
                        <a:rPr lang="fa-IR" sz="1600" b="1" dirty="0" err="1" smtClean="0">
                          <a:solidFill>
                            <a:schemeClr val="tx1"/>
                          </a:solidFill>
                          <a:effectLst/>
                          <a:cs typeface="B Koodak" panose="00000700000000000000" pitchFamily="2" charset="-78"/>
                        </a:rPr>
                        <a:t>جسماني</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err="1" smtClean="0">
                          <a:solidFill>
                            <a:schemeClr val="tx1"/>
                          </a:solidFill>
                          <a:effectLst/>
                          <a:cs typeface="B Koodak" panose="00000700000000000000" pitchFamily="2" charset="-78"/>
                        </a:rPr>
                        <a:t>دخانيات</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448321">
                <a:tc>
                  <a:txBody>
                    <a:bodyPr/>
                    <a:lstStyle/>
                    <a:p>
                      <a:pPr algn="r" rtl="1">
                        <a:lnSpc>
                          <a:spcPct val="115000"/>
                        </a:lnSpc>
                        <a:spcAft>
                          <a:spcPts val="0"/>
                        </a:spcAft>
                      </a:pPr>
                      <a:r>
                        <a:rPr lang="fa-IR" sz="1600" b="1" dirty="0" err="1" smtClean="0">
                          <a:solidFill>
                            <a:schemeClr val="tx1"/>
                          </a:solidFill>
                          <a:effectLst/>
                          <a:cs typeface="B Koodak" panose="00000700000000000000" pitchFamily="2" charset="-78"/>
                        </a:rPr>
                        <a:t>الكل</a:t>
                      </a:r>
                      <a:r>
                        <a:rPr lang="fa-IR" sz="1600" b="1" dirty="0" smtClean="0">
                          <a:solidFill>
                            <a:schemeClr val="tx1"/>
                          </a:solidFill>
                          <a:effectLst/>
                          <a:cs typeface="B Koodak" panose="00000700000000000000" pitchFamily="2" charset="-78"/>
                        </a:rPr>
                        <a:t> </a:t>
                      </a:r>
                      <a:r>
                        <a:rPr lang="fa-IR" sz="1600" b="1" dirty="0">
                          <a:solidFill>
                            <a:schemeClr val="tx1"/>
                          </a:solidFill>
                          <a:effectLst/>
                          <a:cs typeface="B Koodak" panose="00000700000000000000" pitchFamily="2" charset="-78"/>
                        </a:rPr>
                        <a:t>و مواد مخدر و داروهای </a:t>
                      </a:r>
                      <a:r>
                        <a:rPr lang="fa-IR" sz="1600" b="1" dirty="0" err="1" smtClean="0">
                          <a:solidFill>
                            <a:schemeClr val="tx1"/>
                          </a:solidFill>
                          <a:effectLst/>
                          <a:cs typeface="B Koodak" panose="00000700000000000000" pitchFamily="2" charset="-78"/>
                        </a:rPr>
                        <a:t>روانگردان</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75872">
                <a:tc>
                  <a:txBody>
                    <a:bodyPr/>
                    <a:lstStyle/>
                    <a:p>
                      <a:pPr algn="r" rtl="1">
                        <a:lnSpc>
                          <a:spcPct val="115000"/>
                        </a:lnSpc>
                        <a:spcAft>
                          <a:spcPts val="0"/>
                        </a:spcAft>
                      </a:pPr>
                      <a:r>
                        <a:rPr lang="fa-IR" sz="1600" b="1" dirty="0">
                          <a:solidFill>
                            <a:schemeClr val="tx1"/>
                          </a:solidFill>
                          <a:effectLst/>
                          <a:cs typeface="B Koodak" panose="00000700000000000000" pitchFamily="2" charset="-78"/>
                        </a:rPr>
                        <a:t>سلامت </a:t>
                      </a:r>
                      <a:r>
                        <a:rPr lang="fa-IR" sz="1600" b="1" dirty="0" smtClean="0">
                          <a:solidFill>
                            <a:schemeClr val="tx1"/>
                          </a:solidFill>
                          <a:effectLst/>
                          <a:cs typeface="B Koodak" panose="00000700000000000000" pitchFamily="2" charset="-78"/>
                        </a:rPr>
                        <a:t>روان</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a:solidFill>
                            <a:schemeClr val="tx1"/>
                          </a:solidFill>
                          <a:effectLst/>
                          <a:cs typeface="B Koodak" panose="00000700000000000000" pitchFamily="2" charset="-78"/>
                        </a:rPr>
                        <a:t>اندازه گیری </a:t>
                      </a:r>
                      <a:r>
                        <a:rPr lang="fa-IR" sz="1600" b="1" dirty="0" err="1">
                          <a:solidFill>
                            <a:schemeClr val="tx1"/>
                          </a:solidFill>
                          <a:effectLst/>
                          <a:cs typeface="B Koodak" panose="00000700000000000000" pitchFamily="2" charset="-78"/>
                        </a:rPr>
                        <a:t>فشارخون</a:t>
                      </a:r>
                      <a:r>
                        <a:rPr lang="fa-IR" sz="1600" b="1" dirty="0">
                          <a:solidFill>
                            <a:schemeClr val="tx1"/>
                          </a:solidFill>
                          <a:effectLst/>
                          <a:cs typeface="B Koodak" panose="00000700000000000000" pitchFamily="2" charset="-78"/>
                        </a:rPr>
                        <a:t>  </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smtClean="0">
                          <a:solidFill>
                            <a:schemeClr val="tx1"/>
                          </a:solidFill>
                          <a:effectLst/>
                          <a:cs typeface="B Koodak" panose="00000700000000000000" pitchFamily="2" charset="-78"/>
                        </a:rPr>
                        <a:t>آزمایش </a:t>
                      </a:r>
                      <a:r>
                        <a:rPr lang="fa-IR" sz="1600" b="1" dirty="0">
                          <a:solidFill>
                            <a:schemeClr val="tx1"/>
                          </a:solidFill>
                          <a:effectLst/>
                          <a:cs typeface="B Koodak" panose="00000700000000000000" pitchFamily="2" charset="-78"/>
                        </a:rPr>
                        <a:t>قند خون و </a:t>
                      </a:r>
                      <a:r>
                        <a:rPr lang="fa-IR" sz="1600" b="1" dirty="0" err="1">
                          <a:solidFill>
                            <a:schemeClr val="tx1"/>
                          </a:solidFill>
                          <a:effectLst/>
                          <a:cs typeface="B Koodak" panose="00000700000000000000" pitchFamily="2" charset="-78"/>
                        </a:rPr>
                        <a:t>لیپید</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a:solidFill>
                            <a:schemeClr val="tx1"/>
                          </a:solidFill>
                          <a:effectLst/>
                          <a:cs typeface="B Koodak" panose="00000700000000000000" pitchFamily="2" charset="-78"/>
                        </a:rPr>
                        <a:t>انجام </a:t>
                      </a:r>
                      <a:r>
                        <a:rPr lang="fa-IR" sz="1600" b="1" dirty="0" err="1">
                          <a:solidFill>
                            <a:schemeClr val="tx1"/>
                          </a:solidFill>
                          <a:effectLst/>
                          <a:cs typeface="B Koodak" panose="00000700000000000000" pitchFamily="2" charset="-78"/>
                        </a:rPr>
                        <a:t>خطرسنجی</a:t>
                      </a:r>
                      <a:r>
                        <a:rPr lang="fa-IR" sz="1600" b="1" dirty="0">
                          <a:solidFill>
                            <a:schemeClr val="tx1"/>
                          </a:solidFill>
                          <a:effectLst/>
                          <a:cs typeface="B Koodak" panose="00000700000000000000" pitchFamily="2" charset="-78"/>
                        </a:rPr>
                        <a:t> حوادث قلبی </a:t>
                      </a:r>
                      <a:r>
                        <a:rPr lang="fa-IR" sz="1600" b="1" dirty="0" smtClean="0">
                          <a:solidFill>
                            <a:schemeClr val="tx1"/>
                          </a:solidFill>
                          <a:effectLst/>
                          <a:cs typeface="B Koodak" panose="00000700000000000000" pitchFamily="2" charset="-78"/>
                        </a:rPr>
                        <a:t>عروقی</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a:solidFill>
                            <a:schemeClr val="tx1"/>
                          </a:solidFill>
                          <a:effectLst/>
                          <a:cs typeface="B Koodak" panose="00000700000000000000" pitchFamily="2" charset="-78"/>
                        </a:rPr>
                        <a:t>بررسی سوابق فردی و خانوادگی ، علائم و عوامل </a:t>
                      </a:r>
                      <a:r>
                        <a:rPr lang="fa-IR" sz="1600" b="1" dirty="0" err="1">
                          <a:solidFill>
                            <a:schemeClr val="tx1"/>
                          </a:solidFill>
                          <a:effectLst/>
                          <a:cs typeface="B Koodak" panose="00000700000000000000" pitchFamily="2" charset="-78"/>
                        </a:rPr>
                        <a:t>خطرسرطان</a:t>
                      </a:r>
                      <a:r>
                        <a:rPr lang="fa-IR" sz="1600" b="1" dirty="0">
                          <a:solidFill>
                            <a:schemeClr val="tx1"/>
                          </a:solidFill>
                          <a:effectLst/>
                          <a:cs typeface="B Koodak" panose="00000700000000000000" pitchFamily="2" charset="-78"/>
                        </a:rPr>
                        <a:t> </a:t>
                      </a:r>
                      <a:r>
                        <a:rPr lang="fa-IR" sz="1600" b="1" dirty="0" err="1">
                          <a:solidFill>
                            <a:schemeClr val="tx1"/>
                          </a:solidFill>
                          <a:effectLst/>
                          <a:cs typeface="B Koodak" panose="00000700000000000000" pitchFamily="2" charset="-78"/>
                        </a:rPr>
                        <a:t>کولورکتال</a:t>
                      </a:r>
                      <a:r>
                        <a:rPr lang="fa-IR" sz="1600" b="1" dirty="0">
                          <a:solidFill>
                            <a:schemeClr val="tx1"/>
                          </a:solidFill>
                          <a:effectLst/>
                          <a:cs typeface="B Koodak" panose="00000700000000000000" pitchFamily="2" charset="-78"/>
                        </a:rPr>
                        <a:t> و انجام آزمایش </a:t>
                      </a:r>
                      <a:r>
                        <a:rPr lang="fa-IR" sz="1600" b="1" dirty="0" err="1">
                          <a:solidFill>
                            <a:schemeClr val="tx1"/>
                          </a:solidFill>
                          <a:effectLst/>
                          <a:cs typeface="B Koodak" panose="00000700000000000000" pitchFamily="2" charset="-78"/>
                        </a:rPr>
                        <a:t>فیت</a:t>
                      </a:r>
                      <a:r>
                        <a:rPr lang="fa-IR" sz="1600" b="1" dirty="0">
                          <a:solidFill>
                            <a:schemeClr val="tx1"/>
                          </a:solidFill>
                          <a:effectLst/>
                          <a:cs typeface="B Koodak" panose="00000700000000000000" pitchFamily="2" charset="-78"/>
                        </a:rPr>
                        <a:t> </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smtClean="0">
                          <a:solidFill>
                            <a:schemeClr val="tx1"/>
                          </a:solidFill>
                          <a:effectLst/>
                          <a:cs typeface="B Koodak" panose="00000700000000000000" pitchFamily="2" charset="-78"/>
                        </a:rPr>
                        <a:t>واگیر:غربالگری </a:t>
                      </a:r>
                      <a:r>
                        <a:rPr lang="fa-IR" sz="1600" b="1" dirty="0">
                          <a:solidFill>
                            <a:schemeClr val="tx1"/>
                          </a:solidFill>
                          <a:effectLst/>
                          <a:cs typeface="B Koodak" panose="00000700000000000000" pitchFamily="2" charset="-78"/>
                        </a:rPr>
                        <a:t>سل در افراد دارای </a:t>
                      </a:r>
                      <a:r>
                        <a:rPr lang="fa-IR" sz="1600" b="1" dirty="0" smtClean="0">
                          <a:solidFill>
                            <a:schemeClr val="tx1"/>
                          </a:solidFill>
                          <a:effectLst/>
                          <a:cs typeface="B Koodak" panose="00000700000000000000" pitchFamily="2" charset="-78"/>
                        </a:rPr>
                        <a:t>علائم</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r h="389853">
                <a:tc>
                  <a:txBody>
                    <a:bodyPr/>
                    <a:lstStyle/>
                    <a:p>
                      <a:pPr algn="r" rtl="1">
                        <a:lnSpc>
                          <a:spcPct val="115000"/>
                        </a:lnSpc>
                        <a:spcAft>
                          <a:spcPts val="0"/>
                        </a:spcAft>
                      </a:pPr>
                      <a:r>
                        <a:rPr lang="fa-IR" sz="1600" b="1" dirty="0">
                          <a:solidFill>
                            <a:schemeClr val="tx1"/>
                          </a:solidFill>
                          <a:effectLst/>
                          <a:cs typeface="B Koodak" panose="00000700000000000000" pitchFamily="2" charset="-78"/>
                        </a:rPr>
                        <a:t>غربالگری  خشونت خانگی بر اساس پرسشنامه </a:t>
                      </a:r>
                      <a:r>
                        <a:rPr lang="en-US" sz="1600" b="1" dirty="0">
                          <a:solidFill>
                            <a:schemeClr val="tx1"/>
                          </a:solidFill>
                          <a:effectLst/>
                          <a:cs typeface="B Koodak" panose="00000700000000000000" pitchFamily="2" charset="-78"/>
                        </a:rPr>
                        <a:t>HITS</a:t>
                      </a:r>
                      <a:r>
                        <a:rPr lang="fa-IR" sz="1600" b="1" dirty="0">
                          <a:solidFill>
                            <a:schemeClr val="tx1"/>
                          </a:solidFill>
                          <a:effectLst/>
                          <a:cs typeface="B Koodak" panose="00000700000000000000" pitchFamily="2" charset="-78"/>
                        </a:rPr>
                        <a:t> و ارجاع به روانشناس در صورت غربالگری مثبت </a:t>
                      </a:r>
                      <a:endParaRPr lang="en-US" sz="2000" b="1" dirty="0">
                        <a:solidFill>
                          <a:schemeClr val="tx1"/>
                        </a:solidFill>
                        <a:effectLst/>
                        <a:latin typeface="Calibri" panose="020F0502020204030204" pitchFamily="34" charset="0"/>
                        <a:ea typeface="Calibri" panose="020F0502020204030204" pitchFamily="34" charset="0"/>
                        <a:cs typeface="B Koodak" panose="00000700000000000000" pitchFamily="2" charset="-78"/>
                      </a:endParaRPr>
                    </a:p>
                  </a:txBody>
                  <a:tcPr marL="42848" marR="42848" marT="0" marB="0"/>
                </a:tc>
              </a:tr>
            </a:tbl>
          </a:graphicData>
        </a:graphic>
      </p:graphicFrame>
    </p:spTree>
    <p:extLst>
      <p:ext uri="{BB962C8B-B14F-4D97-AF65-F5344CB8AC3E}">
        <p14:creationId xmlns:p14="http://schemas.microsoft.com/office/powerpoint/2010/main" val="4136490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7100</TotalTime>
  <Words>3628</Words>
  <Application>Microsoft Office PowerPoint</Application>
  <PresentationFormat>On-screen Show (4:3)</PresentationFormat>
  <Paragraphs>290</Paragraphs>
  <Slides>47</Slides>
  <Notes>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Austin</vt:lpstr>
      <vt:lpstr>فشارخون بالا ، دیابت و اختلالات چربی خون در سالمندان </vt:lpstr>
      <vt:lpstr>بیماریهای واگیر و غیرواگیر</vt:lpstr>
      <vt:lpstr>بیماری های غیرواگیر </vt:lpstr>
      <vt:lpstr>PowerPoint Presentation</vt:lpstr>
      <vt:lpstr>PowerPoint Presentation</vt:lpstr>
      <vt:lpstr>PowerPoint Presentation</vt:lpstr>
      <vt:lpstr>عوامل خطر</vt:lpstr>
      <vt:lpstr>اهداف برنامه خدمات ادغام یافته نوین سلامت 70-30 سال  </vt:lpstr>
      <vt:lpstr>PowerPoint Presentation</vt:lpstr>
      <vt:lpstr>فشارخون بالا</vt:lpstr>
      <vt:lpstr>فشارخون بالا یا پرفشارخونی</vt:lpstr>
      <vt:lpstr>طبقه بندی فشارخون </vt:lpstr>
      <vt:lpstr>عوامل خطر  ایجاد بیماری فشارخون بالای اولیه</vt:lpstr>
      <vt:lpstr>PowerPoint Presentation</vt:lpstr>
      <vt:lpstr>PowerPoint Presentation</vt:lpstr>
      <vt:lpstr>PowerPoint Presentation</vt:lpstr>
      <vt:lpstr>علائم ابتلا به بیماری </vt:lpstr>
      <vt:lpstr>PowerPoint Presentation</vt:lpstr>
      <vt:lpstr>طبقه بندی فشارخون</vt:lpstr>
      <vt:lpstr>انواع فشارسنج</vt:lpstr>
      <vt:lpstr>PowerPoint Presentation</vt:lpstr>
      <vt:lpstr>انواع بازوبند دستگاه فشارسنج</vt:lpstr>
      <vt:lpstr>نکات مورد توجه در اندازه گیری فشار خون</vt:lpstr>
      <vt:lpstr>PowerPoint Presentation</vt:lpstr>
      <vt:lpstr>PowerPoint Presentation</vt:lpstr>
      <vt:lpstr>PowerPoint Presentation</vt:lpstr>
      <vt:lpstr>PowerPoint Presentation</vt:lpstr>
      <vt:lpstr>نکات مورد توجه در نگهداری دستگاه فشارسنج</vt:lpstr>
      <vt:lpstr>PowerPoint Presentation</vt:lpstr>
      <vt:lpstr>PowerPoint Presentation</vt:lpstr>
      <vt:lpstr>PowerPoint Presentation</vt:lpstr>
      <vt:lpstr>دیابت </vt:lpstr>
      <vt:lpstr>  عملکرد بدن در فرد سالم</vt:lpstr>
      <vt:lpstr>دیابت نوع 1 و 2 </vt:lpstr>
      <vt:lpstr>دیابت نوع یک </vt:lpstr>
      <vt:lpstr>PowerPoint Presentation</vt:lpstr>
      <vt:lpstr>دیابت نوع دو </vt:lpstr>
      <vt:lpstr>به علاوه در خانم ها موارد زیر نیز مد نظر قرار گیرد:</vt:lpstr>
      <vt:lpstr>نکته </vt:lpstr>
      <vt:lpstr>PowerPoint Presentation</vt:lpstr>
      <vt:lpstr>طبقه بندی دیابت</vt:lpstr>
      <vt:lpstr>PowerPoint Presentation</vt:lpstr>
      <vt:lpstr>اصول درمانی و توصیه های پیشگیری و درمان دیابت</vt:lpstr>
      <vt:lpstr>مصرف داروهای تجویز شده</vt:lpstr>
      <vt:lpstr>PowerPoint Presentation</vt:lpstr>
      <vt:lpstr>از سالمند یا همراه وی سؤال کنید:</vt:lpstr>
      <vt:lpstr>احتمال اختلال چربی خون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bhe53</dc:creator>
  <cp:lastModifiedBy>bhe53</cp:lastModifiedBy>
  <cp:revision>63</cp:revision>
  <dcterms:created xsi:type="dcterms:W3CDTF">2017-09-19T05:56:32Z</dcterms:created>
  <dcterms:modified xsi:type="dcterms:W3CDTF">2017-09-24T04:16:56Z</dcterms:modified>
</cp:coreProperties>
</file>